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handoutMasterIdLst>
    <p:handoutMasterId r:id="rId38"/>
  </p:handoutMasterIdLst>
  <p:sldIdLst>
    <p:sldId id="256" r:id="rId3"/>
    <p:sldId id="275" r:id="rId4"/>
    <p:sldId id="283" r:id="rId5"/>
    <p:sldId id="327" r:id="rId6"/>
    <p:sldId id="296" r:id="rId7"/>
    <p:sldId id="298" r:id="rId8"/>
    <p:sldId id="301" r:id="rId9"/>
    <p:sldId id="302" r:id="rId10"/>
    <p:sldId id="305" r:id="rId11"/>
    <p:sldId id="307" r:id="rId12"/>
    <p:sldId id="316" r:id="rId13"/>
    <p:sldId id="314" r:id="rId14"/>
    <p:sldId id="267" r:id="rId15"/>
    <p:sldId id="259" r:id="rId16"/>
    <p:sldId id="276" r:id="rId17"/>
    <p:sldId id="280" r:id="rId18"/>
    <p:sldId id="277" r:id="rId19"/>
    <p:sldId id="269" r:id="rId20"/>
    <p:sldId id="260" r:id="rId21"/>
    <p:sldId id="270" r:id="rId22"/>
    <p:sldId id="265" r:id="rId23"/>
    <p:sldId id="272" r:id="rId24"/>
    <p:sldId id="274" r:id="rId25"/>
    <p:sldId id="318" r:id="rId26"/>
    <p:sldId id="317" r:id="rId27"/>
    <p:sldId id="328" r:id="rId28"/>
    <p:sldId id="319" r:id="rId29"/>
    <p:sldId id="285" r:id="rId30"/>
    <p:sldId id="287" r:id="rId31"/>
    <p:sldId id="321" r:id="rId32"/>
    <p:sldId id="288" r:id="rId33"/>
    <p:sldId id="320" r:id="rId34"/>
    <p:sldId id="289"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FF4024-EE8E-4274-A770-0E4E268A875E}" type="slidenum">
              <a:rPr lang="en-US" smtClean="0"/>
              <a:t>‹#›</a:t>
            </a:fld>
            <a:endParaRPr lang="en-US"/>
          </a:p>
        </p:txBody>
      </p:sp>
    </p:spTree>
    <p:extLst>
      <p:ext uri="{BB962C8B-B14F-4D97-AF65-F5344CB8AC3E}">
        <p14:creationId xmlns:p14="http://schemas.microsoft.com/office/powerpoint/2010/main" val="40234238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A220B-2755-4E03-BD13-2B58FC39B1DC}" type="slidenum">
              <a:rPr lang="en-US" smtClean="0"/>
              <a:t>‹#›</a:t>
            </a:fld>
            <a:endParaRPr lang="en-US"/>
          </a:p>
        </p:txBody>
      </p:sp>
    </p:spTree>
    <p:extLst>
      <p:ext uri="{BB962C8B-B14F-4D97-AF65-F5344CB8AC3E}">
        <p14:creationId xmlns:p14="http://schemas.microsoft.com/office/powerpoint/2010/main" val="44672160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09507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62431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8D1803-9D1A-42FC-A022-53A51E8473FA}" type="datetime1">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72818-9E86-44FC-A1B0-9EB71D6ED5CC}" type="slidenum">
              <a:rPr lang="en-US" smtClean="0"/>
              <a:t>‹#›</a:t>
            </a:fld>
            <a:endParaRPr lang="en-US"/>
          </a:p>
        </p:txBody>
      </p:sp>
    </p:spTree>
    <p:extLst>
      <p:ext uri="{BB962C8B-B14F-4D97-AF65-F5344CB8AC3E}">
        <p14:creationId xmlns:p14="http://schemas.microsoft.com/office/powerpoint/2010/main" val="296705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0F28C-6B5D-4448-B4ED-220B6CA03A38}" type="datetime1">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72818-9E86-44FC-A1B0-9EB71D6ED5CC}" type="slidenum">
              <a:rPr lang="en-US" smtClean="0"/>
              <a:t>‹#›</a:t>
            </a:fld>
            <a:endParaRPr lang="en-US"/>
          </a:p>
        </p:txBody>
      </p:sp>
    </p:spTree>
    <p:extLst>
      <p:ext uri="{BB962C8B-B14F-4D97-AF65-F5344CB8AC3E}">
        <p14:creationId xmlns:p14="http://schemas.microsoft.com/office/powerpoint/2010/main" val="81530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04AFDD-699F-475E-A6A1-E61486DB29DA}" type="datetime1">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72818-9E86-44FC-A1B0-9EB71D6ED5CC}" type="slidenum">
              <a:rPr lang="en-US" smtClean="0"/>
              <a:t>‹#›</a:t>
            </a:fld>
            <a:endParaRPr lang="en-US"/>
          </a:p>
        </p:txBody>
      </p:sp>
    </p:spTree>
    <p:extLst>
      <p:ext uri="{BB962C8B-B14F-4D97-AF65-F5344CB8AC3E}">
        <p14:creationId xmlns:p14="http://schemas.microsoft.com/office/powerpoint/2010/main" val="3954892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FC4D6-6ED9-4346-91FB-E66ACA9DC434}"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72818-9E86-44FC-A1B0-9EB71D6ED5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85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FC4D6-6ED9-4346-91FB-E66ACA9DC434}"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72818-9E86-44FC-A1B0-9EB71D6ED5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32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BFC4D6-6ED9-4346-91FB-E66ACA9DC434}"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72818-9E86-44FC-A1B0-9EB71D6ED5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906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BFC4D6-6ED9-4346-91FB-E66ACA9DC434}" type="datetimeFigureOut">
              <a:rPr lang="en-US" smtClean="0">
                <a:solidFill>
                  <a:prstClr val="black">
                    <a:tint val="75000"/>
                  </a:prstClr>
                </a:solidFill>
              </a:rPr>
              <a:pPr/>
              <a:t>6/6/2014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72818-9E86-44FC-A1B0-9EB71D6ED5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824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BFC4D6-6ED9-4346-91FB-E66ACA9DC434}" type="datetimeFigureOut">
              <a:rPr lang="en-US" smtClean="0">
                <a:solidFill>
                  <a:prstClr val="black">
                    <a:tint val="75000"/>
                  </a:prstClr>
                </a:solidFill>
              </a:rPr>
              <a:pPr/>
              <a:t>6/6/2014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72818-9E86-44FC-A1B0-9EB71D6ED5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700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BFC4D6-6ED9-4346-91FB-E66ACA9DC434}" type="datetimeFigureOut">
              <a:rPr lang="en-US" smtClean="0">
                <a:solidFill>
                  <a:prstClr val="black">
                    <a:tint val="75000"/>
                  </a:prstClr>
                </a:solidFill>
              </a:rPr>
              <a:pPr/>
              <a:t>6/6/2014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72818-9E86-44FC-A1B0-9EB71D6ED5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786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FC4D6-6ED9-4346-91FB-E66ACA9DC434}" type="datetimeFigureOut">
              <a:rPr lang="en-US" smtClean="0">
                <a:solidFill>
                  <a:prstClr val="black">
                    <a:tint val="75000"/>
                  </a:prstClr>
                </a:solidFill>
              </a:rPr>
              <a:pPr/>
              <a:t>6/6/2014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72818-9E86-44FC-A1B0-9EB71D6ED5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702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FC4D6-6ED9-4346-91FB-E66ACA9DC434}" type="datetimeFigureOut">
              <a:rPr lang="en-US" smtClean="0">
                <a:solidFill>
                  <a:prstClr val="black">
                    <a:tint val="75000"/>
                  </a:prstClr>
                </a:solidFill>
              </a:rPr>
              <a:pPr/>
              <a:t>6/6/2014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72818-9E86-44FC-A1B0-9EB71D6ED5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55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A5818-1A9D-49FF-8C5C-8AAA34940778}" type="datetime1">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72818-9E86-44FC-A1B0-9EB71D6ED5CC}" type="slidenum">
              <a:rPr lang="en-US" smtClean="0"/>
              <a:t>‹#›</a:t>
            </a:fld>
            <a:endParaRPr lang="en-US"/>
          </a:p>
        </p:txBody>
      </p:sp>
    </p:spTree>
    <p:extLst>
      <p:ext uri="{BB962C8B-B14F-4D97-AF65-F5344CB8AC3E}">
        <p14:creationId xmlns:p14="http://schemas.microsoft.com/office/powerpoint/2010/main" val="1228870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FC4D6-6ED9-4346-91FB-E66ACA9DC434}" type="datetimeFigureOut">
              <a:rPr lang="en-US" smtClean="0">
                <a:solidFill>
                  <a:prstClr val="black">
                    <a:tint val="75000"/>
                  </a:prstClr>
                </a:solidFill>
              </a:rPr>
              <a:pPr/>
              <a:t>6/6/2014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72818-9E86-44FC-A1B0-9EB71D6ED5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998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FC4D6-6ED9-4346-91FB-E66ACA9DC434}"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72818-9E86-44FC-A1B0-9EB71D6ED5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045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FC4D6-6ED9-4346-91FB-E66ACA9DC434}"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72818-9E86-44FC-A1B0-9EB71D6ED5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9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B5D09-E5A9-4E78-A49F-403A32AD37C6}" type="datetime1">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72818-9E86-44FC-A1B0-9EB71D6ED5CC}" type="slidenum">
              <a:rPr lang="en-US" smtClean="0"/>
              <a:t>‹#›</a:t>
            </a:fld>
            <a:endParaRPr lang="en-US"/>
          </a:p>
        </p:txBody>
      </p:sp>
    </p:spTree>
    <p:extLst>
      <p:ext uri="{BB962C8B-B14F-4D97-AF65-F5344CB8AC3E}">
        <p14:creationId xmlns:p14="http://schemas.microsoft.com/office/powerpoint/2010/main" val="90490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4B0FFD-5837-479E-90F2-7ADB372073F1}" type="datetime1">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72818-9E86-44FC-A1B0-9EB71D6ED5CC}" type="slidenum">
              <a:rPr lang="en-US" smtClean="0"/>
              <a:t>‹#›</a:t>
            </a:fld>
            <a:endParaRPr lang="en-US"/>
          </a:p>
        </p:txBody>
      </p:sp>
    </p:spTree>
    <p:extLst>
      <p:ext uri="{BB962C8B-B14F-4D97-AF65-F5344CB8AC3E}">
        <p14:creationId xmlns:p14="http://schemas.microsoft.com/office/powerpoint/2010/main" val="201835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16869-F092-4343-A415-C880C702617D}" type="datetime1">
              <a:rPr lang="en-US" smtClean="0"/>
              <a:t>6/6/2014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72818-9E86-44FC-A1B0-9EB71D6ED5CC}" type="slidenum">
              <a:rPr lang="en-US" smtClean="0"/>
              <a:t>‹#›</a:t>
            </a:fld>
            <a:endParaRPr lang="en-US"/>
          </a:p>
        </p:txBody>
      </p:sp>
    </p:spTree>
    <p:extLst>
      <p:ext uri="{BB962C8B-B14F-4D97-AF65-F5344CB8AC3E}">
        <p14:creationId xmlns:p14="http://schemas.microsoft.com/office/powerpoint/2010/main" val="368394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C5A050-6D88-4B38-A4F0-0F4A499FB7CF}" type="datetime1">
              <a:rPr lang="en-US" smtClean="0"/>
              <a:t>6/6/2014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72818-9E86-44FC-A1B0-9EB71D6ED5CC}" type="slidenum">
              <a:rPr lang="en-US" smtClean="0"/>
              <a:t>‹#›</a:t>
            </a:fld>
            <a:endParaRPr lang="en-US"/>
          </a:p>
        </p:txBody>
      </p:sp>
    </p:spTree>
    <p:extLst>
      <p:ext uri="{BB962C8B-B14F-4D97-AF65-F5344CB8AC3E}">
        <p14:creationId xmlns:p14="http://schemas.microsoft.com/office/powerpoint/2010/main" val="48995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D1DD7-0DBC-49D8-8CFF-3D183B0837C0}" type="datetime1">
              <a:rPr lang="en-US" smtClean="0"/>
              <a:t>6/6/2014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72818-9E86-44FC-A1B0-9EB71D6ED5CC}" type="slidenum">
              <a:rPr lang="en-US" smtClean="0"/>
              <a:t>‹#›</a:t>
            </a:fld>
            <a:endParaRPr lang="en-US"/>
          </a:p>
        </p:txBody>
      </p:sp>
    </p:spTree>
    <p:extLst>
      <p:ext uri="{BB962C8B-B14F-4D97-AF65-F5344CB8AC3E}">
        <p14:creationId xmlns:p14="http://schemas.microsoft.com/office/powerpoint/2010/main" val="345787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0808C-9EFB-4F10-94BC-458CEF4E0BB1}" type="datetime1">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72818-9E86-44FC-A1B0-9EB71D6ED5CC}" type="slidenum">
              <a:rPr lang="en-US" smtClean="0"/>
              <a:t>‹#›</a:t>
            </a:fld>
            <a:endParaRPr lang="en-US"/>
          </a:p>
        </p:txBody>
      </p:sp>
    </p:spTree>
    <p:extLst>
      <p:ext uri="{BB962C8B-B14F-4D97-AF65-F5344CB8AC3E}">
        <p14:creationId xmlns:p14="http://schemas.microsoft.com/office/powerpoint/2010/main" val="395729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15400-F699-47FE-9AC5-F57372E14DAC}" type="datetime1">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72818-9E86-44FC-A1B0-9EB71D6ED5CC}" type="slidenum">
              <a:rPr lang="en-US" smtClean="0"/>
              <a:t>‹#›</a:t>
            </a:fld>
            <a:endParaRPr lang="en-US"/>
          </a:p>
        </p:txBody>
      </p:sp>
    </p:spTree>
    <p:extLst>
      <p:ext uri="{BB962C8B-B14F-4D97-AF65-F5344CB8AC3E}">
        <p14:creationId xmlns:p14="http://schemas.microsoft.com/office/powerpoint/2010/main" val="178445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0A74E-96F4-46E6-84B3-9208CED0DBCB}" type="datetime1">
              <a:rPr lang="en-US" smtClean="0"/>
              <a:t>6/6/2014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72818-9E86-44FC-A1B0-9EB71D6ED5CC}" type="slidenum">
              <a:rPr lang="en-US" smtClean="0"/>
              <a:t>‹#›</a:t>
            </a:fld>
            <a:endParaRPr lang="en-US"/>
          </a:p>
        </p:txBody>
      </p:sp>
    </p:spTree>
    <p:extLst>
      <p:ext uri="{BB962C8B-B14F-4D97-AF65-F5344CB8AC3E}">
        <p14:creationId xmlns:p14="http://schemas.microsoft.com/office/powerpoint/2010/main" val="198654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FC4D6-6ED9-4346-91FB-E66ACA9DC434}"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72818-9E86-44FC-A1B0-9EB71D6ED5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11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ec.europa.eu/nuhclaims/resources/docs/claims_pending.pdf" TargetMode="External"/><Relationship Id="rId5" Type="http://schemas.openxmlformats.org/officeDocument/2006/relationships/hyperlink" Target="http://ec.europa.eu/nuhclaims" TargetMode="External"/><Relationship Id="rId4" Type="http://schemas.openxmlformats.org/officeDocument/2006/relationships/hyperlink" Target="http://eur-lex.europa.eu/LexUriServ/LexUriServ.do?uri=OJ:L:2012:136:0001:0040:EN: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c.europa.eu/nuhclaims/?event=search&amp;CFID=540502&amp;CFTOKEN=e03e3bc1febeb812-CAFCE529-D5A8-FE40-8E1516653215C55A&amp;jsessionid=9312f3ac566c13c3265e3e14176941910244TR"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9507" y="2693987"/>
            <a:ext cx="7772400" cy="1470025"/>
          </a:xfrm>
        </p:spPr>
        <p:txBody>
          <a:bodyPr>
            <a:normAutofit fontScale="90000"/>
          </a:bodyPr>
          <a:lstStyle/>
          <a:p>
            <a:r>
              <a:rPr lang="ro-RO" b="1" i="1" dirty="0" smtClean="0">
                <a:latin typeface="+mn-lt"/>
              </a:rPr>
              <a:t>Suplimente alimentare: </a:t>
            </a:r>
            <a:r>
              <a:rPr lang="en-US" b="1" i="1" dirty="0" smtClean="0">
                <a:latin typeface="+mn-lt"/>
              </a:rPr>
              <a:t/>
            </a:r>
            <a:br>
              <a:rPr lang="en-US" b="1" i="1" dirty="0" smtClean="0">
                <a:latin typeface="+mn-lt"/>
              </a:rPr>
            </a:br>
            <a:r>
              <a:rPr lang="it-IT" sz="3600" b="1" i="1" dirty="0" smtClean="0">
                <a:solidFill>
                  <a:srgbClr val="00B050"/>
                </a:solidFill>
                <a:latin typeface="+mn-lt"/>
              </a:rPr>
              <a:t>Legisla</a:t>
            </a:r>
            <a:r>
              <a:rPr lang="ro-RO" sz="3600" b="1" i="1" dirty="0" smtClean="0">
                <a:solidFill>
                  <a:srgbClr val="00B050"/>
                </a:solidFill>
                <a:latin typeface="+mn-lt"/>
              </a:rPr>
              <a:t>ț</a:t>
            </a:r>
            <a:r>
              <a:rPr lang="it-IT" sz="3600" b="1" i="1" dirty="0" smtClean="0">
                <a:solidFill>
                  <a:srgbClr val="00B050"/>
                </a:solidFill>
                <a:latin typeface="+mn-lt"/>
              </a:rPr>
              <a:t>ie</a:t>
            </a:r>
            <a:r>
              <a:rPr lang="it-IT" sz="3600" b="1" i="1" dirty="0">
                <a:solidFill>
                  <a:srgbClr val="00B050"/>
                </a:solidFill>
                <a:latin typeface="+mn-lt"/>
              </a:rPr>
              <a:t>, Autoreglementare </a:t>
            </a:r>
            <a:r>
              <a:rPr lang="ro-RO" sz="3600" b="1" i="1" dirty="0" smtClean="0">
                <a:solidFill>
                  <a:srgbClr val="00B050"/>
                </a:solidFill>
                <a:latin typeface="+mn-lt"/>
              </a:rPr>
              <a:t>ș</a:t>
            </a:r>
            <a:r>
              <a:rPr lang="it-IT" sz="3600" b="1" i="1" dirty="0" smtClean="0">
                <a:solidFill>
                  <a:srgbClr val="00B050"/>
                </a:solidFill>
                <a:latin typeface="+mn-lt"/>
              </a:rPr>
              <a:t>i </a:t>
            </a:r>
            <a:br>
              <a:rPr lang="it-IT" sz="3600" b="1" i="1" dirty="0" smtClean="0">
                <a:solidFill>
                  <a:srgbClr val="00B050"/>
                </a:solidFill>
                <a:latin typeface="+mn-lt"/>
              </a:rPr>
            </a:br>
            <a:r>
              <a:rPr lang="it-IT" sz="3600" b="1" i="1" dirty="0" smtClean="0">
                <a:solidFill>
                  <a:srgbClr val="00B050"/>
                </a:solidFill>
                <a:latin typeface="+mn-lt"/>
              </a:rPr>
              <a:t>Etic</a:t>
            </a:r>
            <a:r>
              <a:rPr lang="ro-RO" sz="3600" b="1" i="1" dirty="0" smtClean="0">
                <a:solidFill>
                  <a:srgbClr val="00B050"/>
                </a:solidFill>
                <a:latin typeface="+mn-lt"/>
              </a:rPr>
              <a:t>ă</a:t>
            </a:r>
            <a:r>
              <a:rPr lang="it-IT" sz="3600" b="1" i="1" dirty="0" smtClean="0">
                <a:solidFill>
                  <a:srgbClr val="00B050"/>
                </a:solidFill>
                <a:latin typeface="+mn-lt"/>
              </a:rPr>
              <a:t> </a:t>
            </a:r>
            <a:r>
              <a:rPr lang="ro-RO" sz="3600" b="1" i="1" dirty="0" smtClean="0">
                <a:solidFill>
                  <a:srgbClr val="00B050"/>
                </a:solidFill>
                <a:latin typeface="+mn-lt"/>
              </a:rPr>
              <a:t>î</a:t>
            </a:r>
            <a:r>
              <a:rPr lang="it-IT" sz="3600" b="1" i="1" dirty="0" smtClean="0">
                <a:solidFill>
                  <a:srgbClr val="00B050"/>
                </a:solidFill>
                <a:latin typeface="+mn-lt"/>
              </a:rPr>
              <a:t>n </a:t>
            </a:r>
            <a:r>
              <a:rPr lang="it-IT" sz="3600" b="1" i="1" dirty="0">
                <a:solidFill>
                  <a:srgbClr val="00B050"/>
                </a:solidFill>
                <a:latin typeface="+mn-lt"/>
              </a:rPr>
              <a:t>Publicitate</a:t>
            </a:r>
            <a:endParaRPr lang="ro-RO" sz="3600" b="1" i="1" dirty="0">
              <a:solidFill>
                <a:srgbClr val="00B050"/>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952" y="0"/>
            <a:ext cx="3432048" cy="2481072"/>
          </a:xfrm>
          <a:prstGeom prst="ellipse">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6" y="1"/>
            <a:ext cx="2454852" cy="3428999"/>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5825"/>
            <a:ext cx="245745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5888822" y="5141912"/>
            <a:ext cx="3078307"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o-RO" sz="2000" b="1" i="1" dirty="0" smtClean="0">
                <a:solidFill>
                  <a:srgbClr val="00B050"/>
                </a:solidFill>
                <a:latin typeface="Times" panose="02020603050405020304" pitchFamily="18" charset="0"/>
                <a:cs typeface="Times" panose="02020603050405020304" pitchFamily="18" charset="0"/>
              </a:rPr>
              <a:t>Dr. Gerald Filip Flintoacă</a:t>
            </a:r>
            <a:endParaRPr lang="ro-RO" sz="2000" b="1" i="1" dirty="0">
              <a:solidFill>
                <a:srgbClr val="00B05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08925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28600"/>
            <a:ext cx="6629400" cy="1143000"/>
          </a:xfrm>
        </p:spPr>
        <p:txBody>
          <a:bodyPr>
            <a:normAutofit/>
          </a:bodyPr>
          <a:lstStyle/>
          <a:p>
            <a:pPr algn="l" latinLnBrk="1"/>
            <a:r>
              <a:rPr lang="en-US" altLang="ja-JP" sz="2800" b="1" dirty="0" err="1" smtClean="0">
                <a:solidFill>
                  <a:srgbClr val="00B050"/>
                </a:solidFill>
                <a:latin typeface="Times" panose="02020603050405020304" pitchFamily="18" charset="0"/>
                <a:ea typeface="ＭＳ Ｐゴシック" charset="-128"/>
                <a:cs typeface="Times" panose="02020603050405020304" pitchFamily="18" charset="0"/>
              </a:rPr>
              <a:t>Legisla</a:t>
            </a:r>
            <a:r>
              <a:rPr lang="ro-RO" altLang="ja-JP" sz="2800" b="1" dirty="0" smtClean="0">
                <a:solidFill>
                  <a:srgbClr val="00B050"/>
                </a:solidFill>
                <a:latin typeface="Times" panose="02020603050405020304" pitchFamily="18" charset="0"/>
                <a:cs typeface="Times" panose="02020603050405020304" pitchFamily="18" charset="0"/>
              </a:rPr>
              <a:t>ţ</a:t>
            </a:r>
            <a:r>
              <a:rPr lang="en-US" altLang="ja-JP" sz="2800" b="1" dirty="0" err="1" smtClean="0">
                <a:solidFill>
                  <a:srgbClr val="00B050"/>
                </a:solidFill>
                <a:latin typeface="Times" panose="02020603050405020304" pitchFamily="18" charset="0"/>
                <a:ea typeface="ＭＳ Ｐゴシック" charset="-128"/>
                <a:cs typeface="Times" panose="02020603050405020304" pitchFamily="18" charset="0"/>
              </a:rPr>
              <a:t>ia</a:t>
            </a:r>
            <a:r>
              <a:rPr lang="en-US" altLang="ja-JP" sz="2800" b="1" dirty="0" smtClean="0">
                <a:solidFill>
                  <a:srgbClr val="00B050"/>
                </a:solidFill>
                <a:latin typeface="Times" panose="02020603050405020304" pitchFamily="18" charset="0"/>
                <a:ea typeface="ＭＳ Ｐゴシック" charset="-128"/>
                <a:cs typeface="Times" panose="02020603050405020304" pitchFamily="18" charset="0"/>
              </a:rPr>
              <a:t> </a:t>
            </a:r>
            <a:r>
              <a:rPr lang="ro-RO" altLang="ja-JP" sz="2800" b="1" dirty="0" smtClean="0">
                <a:solidFill>
                  <a:srgbClr val="00B050"/>
                </a:solidFill>
                <a:latin typeface="Times" panose="02020603050405020304" pitchFamily="18" charset="0"/>
                <a:cs typeface="Times" panose="02020603050405020304" pitchFamily="18" charset="0"/>
              </a:rPr>
              <a:t>RO în vigoare referitoare la </a:t>
            </a:r>
            <a:r>
              <a:rPr lang="en-US" altLang="ja-JP" sz="2800" b="1" dirty="0" smtClean="0">
                <a:solidFill>
                  <a:srgbClr val="00B050"/>
                </a:solidFill>
                <a:latin typeface="Times" panose="02020603050405020304" pitchFamily="18" charset="0"/>
                <a:cs typeface="Times" panose="02020603050405020304" pitchFamily="18" charset="0"/>
              </a:rPr>
              <a:t/>
            </a:r>
            <a:br>
              <a:rPr lang="en-US" altLang="ja-JP" sz="2800" b="1" dirty="0" smtClean="0">
                <a:solidFill>
                  <a:srgbClr val="00B050"/>
                </a:solidFill>
                <a:latin typeface="Times" panose="02020603050405020304" pitchFamily="18" charset="0"/>
                <a:cs typeface="Times" panose="02020603050405020304" pitchFamily="18" charset="0"/>
              </a:rPr>
            </a:br>
            <a:r>
              <a:rPr lang="ro-RO" altLang="ja-JP" sz="2800" b="1" dirty="0" smtClean="0">
                <a:solidFill>
                  <a:srgbClr val="00B050"/>
                </a:solidFill>
                <a:latin typeface="Times" panose="02020603050405020304" pitchFamily="18" charset="0"/>
                <a:cs typeface="Times" panose="02020603050405020304" pitchFamily="18" charset="0"/>
              </a:rPr>
              <a:t>s</a:t>
            </a:r>
            <a:r>
              <a:rPr lang="en-US" altLang="ja-JP" sz="2800" b="1" dirty="0" err="1" smtClean="0">
                <a:solidFill>
                  <a:srgbClr val="00B050"/>
                </a:solidFill>
                <a:latin typeface="Times" panose="02020603050405020304" pitchFamily="18" charset="0"/>
                <a:ea typeface="ＭＳ Ｐゴシック" charset="-128"/>
                <a:cs typeface="Times" panose="02020603050405020304" pitchFamily="18" charset="0"/>
              </a:rPr>
              <a:t>uplimente</a:t>
            </a:r>
            <a:r>
              <a:rPr lang="ro-RO" altLang="ja-JP" sz="2800" b="1" dirty="0" smtClean="0">
                <a:solidFill>
                  <a:srgbClr val="00B050"/>
                </a:solidFill>
                <a:latin typeface="Times" panose="02020603050405020304" pitchFamily="18" charset="0"/>
                <a:ea typeface="ＭＳ Ｐゴシック" charset="-128"/>
                <a:cs typeface="Times" panose="02020603050405020304" pitchFamily="18" charset="0"/>
              </a:rPr>
              <a:t>  </a:t>
            </a:r>
            <a:r>
              <a:rPr lang="en-US" altLang="ja-JP" sz="2800" b="1" dirty="0" err="1" smtClean="0">
                <a:solidFill>
                  <a:srgbClr val="00B050"/>
                </a:solidFill>
                <a:latin typeface="Times" panose="02020603050405020304" pitchFamily="18" charset="0"/>
                <a:ea typeface="ＭＳ Ｐゴシック" charset="-128"/>
                <a:cs typeface="Times" panose="02020603050405020304" pitchFamily="18" charset="0"/>
              </a:rPr>
              <a:t>alimentare</a:t>
            </a:r>
            <a:r>
              <a:rPr lang="ro-RO" altLang="ja-JP" sz="2800" b="1" dirty="0" smtClean="0">
                <a:solidFill>
                  <a:srgbClr val="00B050"/>
                </a:solidFill>
                <a:latin typeface="Times" panose="02020603050405020304" pitchFamily="18" charset="0"/>
                <a:ea typeface="ＭＳ Ｐゴシック" charset="-128"/>
                <a:cs typeface="Times" panose="02020603050405020304" pitchFamily="18" charset="0"/>
              </a:rPr>
              <a:t> (II</a:t>
            </a:r>
            <a:r>
              <a:rPr lang="ro-RO" altLang="ja-JP" sz="2800" b="1" dirty="0" smtClean="0">
                <a:solidFill>
                  <a:srgbClr val="00B050"/>
                </a:solidFill>
                <a:latin typeface="Times" panose="02020603050405020304" pitchFamily="18" charset="0"/>
                <a:cs typeface="Times" panose="02020603050405020304" pitchFamily="18" charset="0"/>
              </a:rPr>
              <a:t>) </a:t>
            </a:r>
            <a:endParaRPr lang="en-US" altLang="en-US" sz="2800" dirty="0" smtClean="0">
              <a:solidFill>
                <a:srgbClr val="00B050"/>
              </a:solidFill>
              <a:latin typeface="Times" panose="02020603050405020304" pitchFamily="18" charset="0"/>
              <a:cs typeface="Times" panose="02020603050405020304" pitchFamily="18" charset="0"/>
            </a:endParaRPr>
          </a:p>
        </p:txBody>
      </p:sp>
      <p:sp>
        <p:nvSpPr>
          <p:cNvPr id="16387" name="Rectangle 3"/>
          <p:cNvSpPr>
            <a:spLocks noGrp="1" noChangeArrowheads="1"/>
          </p:cNvSpPr>
          <p:nvPr>
            <p:ph type="body" idx="1"/>
          </p:nvPr>
        </p:nvSpPr>
        <p:spPr>
          <a:xfrm>
            <a:off x="0" y="1600200"/>
            <a:ext cx="9144000" cy="4525963"/>
          </a:xfrm>
        </p:spPr>
        <p:txBody>
          <a:bodyPr>
            <a:normAutofit/>
          </a:bodyPr>
          <a:lstStyle/>
          <a:p>
            <a:pPr eaLnBrk="1" hangingPunct="1"/>
            <a:endParaRPr lang="en-US" altLang="en-US" sz="1800" b="1" dirty="0" smtClean="0">
              <a:latin typeface="Times" panose="02020603050405020304" pitchFamily="18" charset="0"/>
              <a:cs typeface="Times" panose="02020603050405020304" pitchFamily="18" charset="0"/>
            </a:endParaRPr>
          </a:p>
          <a:p>
            <a:pPr eaLnBrk="1" hangingPunct="1"/>
            <a:endParaRPr lang="en-US" altLang="en-US" sz="1800" b="1" dirty="0" smtClean="0">
              <a:latin typeface="Times" panose="02020603050405020304" pitchFamily="18" charset="0"/>
              <a:cs typeface="Times" panose="02020603050405020304" pitchFamily="18" charset="0"/>
            </a:endParaRPr>
          </a:p>
          <a:p>
            <a:pPr eaLnBrk="1" hangingPunct="1"/>
            <a:r>
              <a:rPr lang="ro-RO" altLang="en-US" sz="1800" b="1" dirty="0" smtClean="0">
                <a:latin typeface="Times" panose="02020603050405020304" pitchFamily="18" charset="0"/>
                <a:cs typeface="Times" panose="02020603050405020304" pitchFamily="18" charset="0"/>
              </a:rPr>
              <a:t>Ordinul 1069 / 2007 al  Ministerului Sănătăţii Publice - </a:t>
            </a:r>
            <a:r>
              <a:rPr lang="ro-RO" altLang="en-US" sz="1800" dirty="0" smtClean="0">
                <a:latin typeface="Times" panose="02020603050405020304" pitchFamily="18" charset="0"/>
                <a:cs typeface="Times" panose="02020603050405020304" pitchFamily="18" charset="0"/>
              </a:rPr>
              <a:t>pentru aprobarea Normelor privind suplimentele alimentare</a:t>
            </a:r>
            <a:r>
              <a:rPr lang="ro-RO" altLang="en-US" sz="1800" b="1" dirty="0" smtClean="0">
                <a:latin typeface="Times" panose="02020603050405020304" pitchFamily="18" charset="0"/>
                <a:cs typeface="Times" panose="02020603050405020304" pitchFamily="18" charset="0"/>
              </a:rPr>
              <a:t> </a:t>
            </a:r>
            <a:r>
              <a:rPr lang="en-US" altLang="en-US" sz="1800" b="1" dirty="0" smtClean="0">
                <a:latin typeface="Times" panose="02020603050405020304" pitchFamily="18" charset="0"/>
                <a:cs typeface="Times" panose="02020603050405020304" pitchFamily="18" charset="0"/>
              </a:rPr>
              <a:t>- </a:t>
            </a:r>
            <a:r>
              <a:rPr lang="ro-RO" altLang="en-US" sz="1800" dirty="0" smtClean="0">
                <a:latin typeface="Times" panose="02020603050405020304" pitchFamily="18" charset="0"/>
                <a:cs typeface="Times" panose="02020603050405020304" pitchFamily="18" charset="0"/>
              </a:rPr>
              <a:t>publicat în Monitorul Oficial Nr. 455/ 05.07.2007  </a:t>
            </a:r>
            <a:r>
              <a:rPr lang="en-US" altLang="en-US" sz="1800" dirty="0" smtClean="0">
                <a:latin typeface="Times" panose="02020603050405020304" pitchFamily="18" charset="0"/>
                <a:cs typeface="Times" panose="02020603050405020304" pitchFamily="18" charset="0"/>
              </a:rPr>
              <a:t>- </a:t>
            </a:r>
            <a:r>
              <a:rPr lang="ro-RO" altLang="en-US" sz="1800" dirty="0" smtClean="0">
                <a:latin typeface="Times" panose="02020603050405020304" pitchFamily="18" charset="0"/>
                <a:cs typeface="Times" panose="02020603050405020304" pitchFamily="18" charset="0"/>
              </a:rPr>
              <a:t>se referă la suplimentele alimentare pe bază de vitamine şi minerale sau amestecul acestora şi transpune Directiva CE 46 / 2002 </a:t>
            </a:r>
            <a:endParaRPr lang="en-US" altLang="en-US" sz="1800" dirty="0" smtClean="0">
              <a:latin typeface="Times" panose="02020603050405020304" pitchFamily="18" charset="0"/>
              <a:cs typeface="Times" panose="02020603050405020304" pitchFamily="18" charset="0"/>
            </a:endParaRPr>
          </a:p>
          <a:p>
            <a:pPr eaLnBrk="1" hangingPunct="1"/>
            <a:endParaRPr lang="en-US" altLang="en-US" sz="1800" dirty="0" smtClean="0">
              <a:latin typeface="Times" panose="02020603050405020304" pitchFamily="18" charset="0"/>
              <a:cs typeface="Times" panose="02020603050405020304" pitchFamily="18" charset="0"/>
            </a:endParaRPr>
          </a:p>
          <a:p>
            <a:pPr eaLnBrk="1" hangingPunct="1"/>
            <a:endParaRPr lang="ro-RO" altLang="en-US" sz="1800" dirty="0" smtClean="0">
              <a:latin typeface="Times" panose="02020603050405020304" pitchFamily="18" charset="0"/>
              <a:cs typeface="Times" panose="02020603050405020304" pitchFamily="18" charset="0"/>
            </a:endParaRPr>
          </a:p>
          <a:p>
            <a:pPr eaLnBrk="1" hangingPunct="1"/>
            <a:r>
              <a:rPr lang="ro-RO" altLang="en-US" sz="1800" b="1" dirty="0" smtClean="0">
                <a:latin typeface="Times" panose="02020603050405020304" pitchFamily="18" charset="0"/>
                <a:cs typeface="Times" panose="02020603050405020304" pitchFamily="18" charset="0"/>
              </a:rPr>
              <a:t>Nu există prevăzute limite maxime,  iar minima  este de 15% din Doza Zilnică Recomandată  </a:t>
            </a:r>
            <a:endParaRPr lang="en-US" altLang="en-US" sz="1800" b="1" dirty="0" smtClean="0">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776443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0" name="Text Box 4"/>
          <p:cNvSpPr txBox="1">
            <a:spLocks noChangeArrowheads="1"/>
          </p:cNvSpPr>
          <p:nvPr/>
        </p:nvSpPr>
        <p:spPr bwMode="auto">
          <a:xfrm>
            <a:off x="711200" y="1744208"/>
            <a:ext cx="2025650" cy="320675"/>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500"/>
              <a:t>Vitamine si minerale</a:t>
            </a:r>
          </a:p>
        </p:txBody>
      </p:sp>
      <p:sp>
        <p:nvSpPr>
          <p:cNvPr id="13331" name="Text Box 6"/>
          <p:cNvSpPr txBox="1">
            <a:spLocks noChangeArrowheads="1"/>
          </p:cNvSpPr>
          <p:nvPr/>
        </p:nvSpPr>
        <p:spPr bwMode="auto">
          <a:xfrm>
            <a:off x="925513" y="2088695"/>
            <a:ext cx="1530350" cy="320675"/>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500"/>
              <a:t>Ord. 1069/2007</a:t>
            </a:r>
          </a:p>
        </p:txBody>
      </p:sp>
      <p:sp>
        <p:nvSpPr>
          <p:cNvPr id="13332" name="Text Box 7"/>
          <p:cNvSpPr txBox="1">
            <a:spLocks noChangeArrowheads="1"/>
          </p:cNvSpPr>
          <p:nvPr/>
        </p:nvSpPr>
        <p:spPr bwMode="auto">
          <a:xfrm>
            <a:off x="998538" y="2893558"/>
            <a:ext cx="1243012" cy="304800"/>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400"/>
              <a:t>INSP / CRSP</a:t>
            </a:r>
          </a:p>
        </p:txBody>
      </p:sp>
      <p:sp>
        <p:nvSpPr>
          <p:cNvPr id="13333" name="Text Box 8"/>
          <p:cNvSpPr txBox="1">
            <a:spLocks noChangeArrowheads="1"/>
          </p:cNvSpPr>
          <p:nvPr/>
        </p:nvSpPr>
        <p:spPr bwMode="auto">
          <a:xfrm>
            <a:off x="3230563" y="1601333"/>
            <a:ext cx="1944687" cy="54927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algn="ctr" eaLnBrk="1" hangingPunct="1">
              <a:spcBef>
                <a:spcPct val="20000"/>
              </a:spcBef>
              <a:buClrTx/>
              <a:buFontTx/>
              <a:buNone/>
            </a:pPr>
            <a:r>
              <a:rPr lang="en-US" altLang="en-US" sz="1500"/>
              <a:t>Plante medicinale si aromatice</a:t>
            </a:r>
          </a:p>
        </p:txBody>
      </p:sp>
      <p:sp>
        <p:nvSpPr>
          <p:cNvPr id="13334" name="Text Box 9"/>
          <p:cNvSpPr txBox="1">
            <a:spLocks noChangeArrowheads="1"/>
          </p:cNvSpPr>
          <p:nvPr/>
        </p:nvSpPr>
        <p:spPr bwMode="auto">
          <a:xfrm>
            <a:off x="3463925" y="2177595"/>
            <a:ext cx="1423988" cy="320675"/>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500"/>
              <a:t>Ord. 244/2005</a:t>
            </a:r>
          </a:p>
        </p:txBody>
      </p:sp>
      <p:sp>
        <p:nvSpPr>
          <p:cNvPr id="13335" name="Text Box 10"/>
          <p:cNvSpPr txBox="1">
            <a:spLocks noChangeArrowheads="1"/>
          </p:cNvSpPr>
          <p:nvPr/>
        </p:nvSpPr>
        <p:spPr bwMode="auto">
          <a:xfrm>
            <a:off x="3440113" y="2911020"/>
            <a:ext cx="1519237" cy="304800"/>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400"/>
              <a:t>IBA / SNPMAPS</a:t>
            </a:r>
          </a:p>
        </p:txBody>
      </p:sp>
      <p:sp>
        <p:nvSpPr>
          <p:cNvPr id="13336" name="Text Box 11"/>
          <p:cNvSpPr txBox="1">
            <a:spLocks noChangeArrowheads="1"/>
          </p:cNvSpPr>
          <p:nvPr/>
        </p:nvSpPr>
        <p:spPr bwMode="auto">
          <a:xfrm>
            <a:off x="5708650" y="1744208"/>
            <a:ext cx="2663825" cy="320675"/>
          </a:xfrm>
          <a:prstGeom prst="rect">
            <a:avLst/>
          </a:prstGeom>
          <a:ln/>
        </p:spPr>
        <p:style>
          <a:lnRef idx="1">
            <a:schemeClr val="accent4"/>
          </a:lnRef>
          <a:fillRef idx="2">
            <a:schemeClr val="accent4"/>
          </a:fillRef>
          <a:effectRef idx="1">
            <a:schemeClr val="accent4"/>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500"/>
              <a:t>Combinatii + alte substante</a:t>
            </a:r>
          </a:p>
        </p:txBody>
      </p:sp>
      <p:sp>
        <p:nvSpPr>
          <p:cNvPr id="13337" name="Text Box 12"/>
          <p:cNvSpPr txBox="1">
            <a:spLocks noChangeArrowheads="1"/>
          </p:cNvSpPr>
          <p:nvPr/>
        </p:nvSpPr>
        <p:spPr bwMode="auto">
          <a:xfrm>
            <a:off x="6038850" y="2984045"/>
            <a:ext cx="490538"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400"/>
              <a:t>IBA</a:t>
            </a:r>
          </a:p>
        </p:txBody>
      </p:sp>
      <p:sp>
        <p:nvSpPr>
          <p:cNvPr id="13338" name="Text Box 13"/>
          <p:cNvSpPr txBox="1">
            <a:spLocks noChangeArrowheads="1"/>
          </p:cNvSpPr>
          <p:nvPr/>
        </p:nvSpPr>
        <p:spPr bwMode="auto">
          <a:xfrm>
            <a:off x="6310313" y="2088695"/>
            <a:ext cx="1530350" cy="320675"/>
          </a:xfrm>
          <a:prstGeom prst="rect">
            <a:avLst/>
          </a:prstGeom>
          <a:ln/>
        </p:spPr>
        <p:style>
          <a:lnRef idx="1">
            <a:schemeClr val="accent4"/>
          </a:lnRef>
          <a:fillRef idx="2">
            <a:schemeClr val="accent4"/>
          </a:fillRef>
          <a:effectRef idx="1">
            <a:schemeClr val="accent4"/>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500"/>
              <a:t>Ord. 1228/2005</a:t>
            </a:r>
          </a:p>
        </p:txBody>
      </p:sp>
      <p:sp>
        <p:nvSpPr>
          <p:cNvPr id="13339" name="Text Box 15"/>
          <p:cNvSpPr txBox="1">
            <a:spLocks noChangeArrowheads="1"/>
          </p:cNvSpPr>
          <p:nvPr/>
        </p:nvSpPr>
        <p:spPr bwMode="auto">
          <a:xfrm>
            <a:off x="7551738" y="2984045"/>
            <a:ext cx="679450"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400"/>
              <a:t>CRSP</a:t>
            </a:r>
          </a:p>
        </p:txBody>
      </p:sp>
      <p:sp>
        <p:nvSpPr>
          <p:cNvPr id="13340" name="Text Box 16"/>
          <p:cNvSpPr txBox="1">
            <a:spLocks noChangeArrowheads="1"/>
          </p:cNvSpPr>
          <p:nvPr/>
        </p:nvSpPr>
        <p:spPr bwMode="auto">
          <a:xfrm>
            <a:off x="7046913" y="3631745"/>
            <a:ext cx="352425"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400"/>
              <a:t>IS</a:t>
            </a:r>
          </a:p>
        </p:txBody>
      </p:sp>
      <p:sp>
        <p:nvSpPr>
          <p:cNvPr id="13341" name="Text Box 17"/>
          <p:cNvSpPr txBox="1">
            <a:spLocks noChangeArrowheads="1"/>
          </p:cNvSpPr>
          <p:nvPr/>
        </p:nvSpPr>
        <p:spPr bwMode="auto">
          <a:xfrm>
            <a:off x="7696200" y="3631745"/>
            <a:ext cx="411163"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400"/>
              <a:t>CJ</a:t>
            </a:r>
          </a:p>
        </p:txBody>
      </p:sp>
      <p:sp>
        <p:nvSpPr>
          <p:cNvPr id="13342" name="Text Box 18"/>
          <p:cNvSpPr txBox="1">
            <a:spLocks noChangeArrowheads="1"/>
          </p:cNvSpPr>
          <p:nvPr/>
        </p:nvSpPr>
        <p:spPr bwMode="auto">
          <a:xfrm>
            <a:off x="8272463" y="3631745"/>
            <a:ext cx="439737"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400"/>
              <a:t>TM</a:t>
            </a:r>
          </a:p>
        </p:txBody>
      </p:sp>
      <p:sp>
        <p:nvSpPr>
          <p:cNvPr id="13343" name="Text Box 20"/>
          <p:cNvSpPr txBox="1">
            <a:spLocks noChangeArrowheads="1"/>
          </p:cNvSpPr>
          <p:nvPr/>
        </p:nvSpPr>
        <p:spPr bwMode="auto">
          <a:xfrm>
            <a:off x="1436688" y="1218745"/>
            <a:ext cx="508000" cy="350838"/>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700" dirty="0"/>
              <a:t>MS</a:t>
            </a:r>
          </a:p>
        </p:txBody>
      </p:sp>
      <p:sp>
        <p:nvSpPr>
          <p:cNvPr id="13344" name="Text Box 21"/>
          <p:cNvSpPr txBox="1">
            <a:spLocks noChangeArrowheads="1"/>
          </p:cNvSpPr>
          <p:nvPr/>
        </p:nvSpPr>
        <p:spPr bwMode="auto">
          <a:xfrm>
            <a:off x="3689350" y="1183820"/>
            <a:ext cx="830263" cy="350838"/>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700"/>
              <a:t>MADR</a:t>
            </a:r>
          </a:p>
        </p:txBody>
      </p:sp>
      <p:sp>
        <p:nvSpPr>
          <p:cNvPr id="13345" name="Text Box 22"/>
          <p:cNvSpPr txBox="1">
            <a:spLocks noChangeArrowheads="1"/>
          </p:cNvSpPr>
          <p:nvPr/>
        </p:nvSpPr>
        <p:spPr bwMode="auto">
          <a:xfrm>
            <a:off x="6364288" y="1218745"/>
            <a:ext cx="1400175" cy="350838"/>
          </a:xfrm>
          <a:prstGeom prst="rect">
            <a:avLst/>
          </a:prstGeom>
          <a:ln/>
        </p:spPr>
        <p:style>
          <a:lnRef idx="1">
            <a:schemeClr val="accent4"/>
          </a:lnRef>
          <a:fillRef idx="2">
            <a:schemeClr val="accent4"/>
          </a:fillRef>
          <a:effectRef idx="1">
            <a:schemeClr val="accent4"/>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700"/>
              <a:t>MADR + MS</a:t>
            </a:r>
          </a:p>
        </p:txBody>
      </p:sp>
      <p:sp>
        <p:nvSpPr>
          <p:cNvPr id="13346" name="Text Box 19"/>
          <p:cNvSpPr txBox="1">
            <a:spLocks noChangeArrowheads="1"/>
          </p:cNvSpPr>
          <p:nvPr/>
        </p:nvSpPr>
        <p:spPr bwMode="auto">
          <a:xfrm>
            <a:off x="0" y="320995"/>
            <a:ext cx="7121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2000" b="1" dirty="0">
                <a:solidFill>
                  <a:srgbClr val="00B050"/>
                </a:solidFill>
                <a:latin typeface="Times" panose="02020603050405020304" pitchFamily="18" charset="0"/>
                <a:cs typeface="Times" panose="02020603050405020304" pitchFamily="18" charset="0"/>
              </a:rPr>
              <a:t>SUPLIMENTE ALIMENTARE COMERCIALIZATE LEGAL</a:t>
            </a:r>
          </a:p>
        </p:txBody>
      </p:sp>
      <p:sp>
        <p:nvSpPr>
          <p:cNvPr id="13347" name="Text Box 23"/>
          <p:cNvSpPr txBox="1">
            <a:spLocks noChangeArrowheads="1"/>
          </p:cNvSpPr>
          <p:nvPr/>
        </p:nvSpPr>
        <p:spPr bwMode="auto">
          <a:xfrm>
            <a:off x="2851150" y="5087483"/>
            <a:ext cx="317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pPr>
            <a:endParaRPr lang="en-GB" altLang="en-US"/>
          </a:p>
        </p:txBody>
      </p:sp>
      <p:graphicFrame>
        <p:nvGraphicFramePr>
          <p:cNvPr id="75876" name="Group 100"/>
          <p:cNvGraphicFramePr>
            <a:graphicFrameLocks noGrp="1"/>
          </p:cNvGraphicFramePr>
          <p:nvPr>
            <p:ph sz="half" idx="1"/>
            <p:extLst>
              <p:ext uri="{D42A27DB-BD31-4B8C-83A1-F6EECF244321}">
                <p14:modId xmlns:p14="http://schemas.microsoft.com/office/powerpoint/2010/main" val="1056529851"/>
              </p:ext>
            </p:extLst>
          </p:nvPr>
        </p:nvGraphicFramePr>
        <p:xfrm>
          <a:off x="403225" y="3929353"/>
          <a:ext cx="5635625" cy="2623846"/>
        </p:xfrm>
        <a:graphic>
          <a:graphicData uri="http://schemas.openxmlformats.org/drawingml/2006/table">
            <a:tbl>
              <a:tblPr>
                <a:tableStyleId>{5C22544A-7EE6-4342-B048-85BDC9FD1C3A}</a:tableStyleId>
              </a:tblPr>
              <a:tblGrid>
                <a:gridCol w="1582507"/>
                <a:gridCol w="2892734"/>
                <a:gridCol w="1160384"/>
              </a:tblGrid>
              <a:tr h="408104">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en-US" sz="1400" u="none" strike="noStrike" cap="none" normalizeH="0" baseline="0" dirty="0" err="1" smtClean="0">
                          <a:ln>
                            <a:noFill/>
                          </a:ln>
                          <a:effectLst/>
                        </a:rPr>
                        <a:t>Autoritate</a:t>
                      </a:r>
                      <a:endParaRPr kumimoji="0" lang="en-US" sz="1400" b="0" i="0" u="none" strike="noStrike" cap="none" normalizeH="0" baseline="0" dirty="0" smtClean="0">
                        <a:ln>
                          <a:noFill/>
                        </a:ln>
                        <a:solidFill>
                          <a:schemeClr val="tx1"/>
                        </a:solidFill>
                        <a:effectLst/>
                        <a:latin typeface="Arial" charset="0"/>
                      </a:endParaRPr>
                    </a:p>
                  </a:txBody>
                  <a:tcPr marT="45707" marB="45707" horzOverflow="overflow"/>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en-US" sz="1400" u="none" strike="noStrike" cap="none" normalizeH="0" baseline="0" smtClean="0">
                          <a:ln>
                            <a:noFill/>
                          </a:ln>
                          <a:effectLst/>
                        </a:rPr>
                        <a:t>Compozitie produse</a:t>
                      </a:r>
                      <a:endParaRPr kumimoji="0" lang="en-US" sz="1400" b="0" i="0" u="none" strike="noStrike" cap="none" normalizeH="0" baseline="0" smtClean="0">
                        <a:ln>
                          <a:noFill/>
                        </a:ln>
                        <a:solidFill>
                          <a:schemeClr val="tx1"/>
                        </a:solidFill>
                        <a:effectLst/>
                        <a:latin typeface="Arial" charset="0"/>
                      </a:endParaRPr>
                    </a:p>
                  </a:txBody>
                  <a:tcPr marT="45707" marB="45707" horzOverflow="overflow"/>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en-US" sz="1400" u="none" strike="noStrike" cap="none" normalizeH="0" baseline="0" smtClean="0">
                          <a:ln>
                            <a:noFill/>
                          </a:ln>
                          <a:effectLst/>
                        </a:rPr>
                        <a:t>Notificate</a:t>
                      </a:r>
                      <a:endParaRPr kumimoji="0" lang="en-US" sz="1400" b="0" i="0" u="none" strike="noStrike" cap="none" normalizeH="0" baseline="0" smtClean="0">
                        <a:ln>
                          <a:noFill/>
                        </a:ln>
                        <a:solidFill>
                          <a:schemeClr val="tx1"/>
                        </a:solidFill>
                        <a:effectLst/>
                        <a:latin typeface="Arial" charset="0"/>
                      </a:endParaRPr>
                    </a:p>
                  </a:txBody>
                  <a:tcPr marT="45707" marB="45707" horzOverflow="overflow"/>
                </a:tc>
              </a:tr>
              <a:tr h="406306">
                <a:tc rowSpan="4">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en-US" sz="1400" u="none" strike="noStrike" cap="none" normalizeH="0" baseline="0" dirty="0" smtClean="0">
                          <a:ln>
                            <a:noFill/>
                          </a:ln>
                          <a:effectLst/>
                        </a:rPr>
                        <a:t>MS(ASP / CRSP)</a:t>
                      </a:r>
                    </a:p>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en-US" sz="1400" u="none" strike="noStrike" cap="none" normalizeH="0" baseline="0" dirty="0" smtClean="0">
                          <a:ln>
                            <a:noFill/>
                          </a:ln>
                          <a:effectLst/>
                        </a:rPr>
                        <a:t>MADR (IBA / SNPMAPS)</a:t>
                      </a:r>
                      <a:endParaRPr kumimoji="0" lang="en-US" sz="1400" b="0" i="0" u="none" strike="noStrike" cap="none" normalizeH="0" baseline="0" dirty="0" smtClean="0">
                        <a:ln>
                          <a:noFill/>
                        </a:ln>
                        <a:solidFill>
                          <a:schemeClr val="tx1"/>
                        </a:solidFill>
                        <a:effectLst/>
                        <a:latin typeface="Arial" charset="0"/>
                      </a:endParaRPr>
                    </a:p>
                  </a:txBody>
                  <a:tcPr marT="45707" marB="45707" horzOverflow="overflow"/>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en-US" sz="1400" u="none" strike="noStrike" cap="none" normalizeH="0" baseline="0" smtClean="0">
                          <a:ln>
                            <a:noFill/>
                          </a:ln>
                          <a:effectLst/>
                        </a:rPr>
                        <a:t>Vitamine si minerale</a:t>
                      </a:r>
                      <a:endParaRPr kumimoji="0" lang="en-US" sz="1400" b="0" i="0" u="none" strike="noStrike" cap="none" normalizeH="0" baseline="0" smtClean="0">
                        <a:ln>
                          <a:noFill/>
                        </a:ln>
                        <a:solidFill>
                          <a:schemeClr val="tx1"/>
                        </a:solidFill>
                        <a:effectLst/>
                        <a:latin typeface="Arial" charset="0"/>
                      </a:endParaRPr>
                    </a:p>
                  </a:txBody>
                  <a:tcPr marT="45707" marB="45707" horzOverflow="overflow"/>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en-US" sz="1400" u="none" strike="noStrike" cap="none" normalizeH="0" baseline="0" dirty="0" smtClean="0">
                          <a:ln>
                            <a:noFill/>
                          </a:ln>
                          <a:effectLst/>
                        </a:rPr>
                        <a:t>2</a:t>
                      </a:r>
                      <a:r>
                        <a:rPr kumimoji="0" lang="ro-RO" sz="1400" u="none" strike="noStrike" cap="none" normalizeH="0" baseline="0" dirty="0" smtClean="0">
                          <a:ln>
                            <a:noFill/>
                          </a:ln>
                          <a:effectLst/>
                        </a:rPr>
                        <a:t> </a:t>
                      </a:r>
                      <a:r>
                        <a:rPr kumimoji="0" lang="en-US" sz="1400" u="none" strike="noStrike" cap="none" normalizeH="0" baseline="0" dirty="0" smtClean="0">
                          <a:ln>
                            <a:noFill/>
                          </a:ln>
                          <a:effectLst/>
                        </a:rPr>
                        <a:t>268</a:t>
                      </a:r>
                      <a:endParaRPr kumimoji="0" lang="en-US" sz="1400" b="0" i="0" u="none" strike="noStrike" cap="none" normalizeH="0" baseline="0" dirty="0" smtClean="0">
                        <a:ln>
                          <a:noFill/>
                        </a:ln>
                        <a:solidFill>
                          <a:schemeClr val="tx1"/>
                        </a:solidFill>
                        <a:effectLst/>
                        <a:latin typeface="Arial" charset="0"/>
                      </a:endParaRPr>
                    </a:p>
                  </a:txBody>
                  <a:tcPr marT="45707" marB="45707" horzOverflow="overflow"/>
                </a:tc>
              </a:tr>
              <a:tr h="586922">
                <a:tc vMerge="1">
                  <a:txBody>
                    <a:bodyPr/>
                    <a:lstStyle/>
                    <a:p>
                      <a:endParaRPr lang="en-US"/>
                    </a:p>
                  </a:txBody>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en-US" sz="1400" u="none" strike="noStrike" cap="none" normalizeH="0" baseline="0" smtClean="0">
                          <a:ln>
                            <a:noFill/>
                          </a:ln>
                          <a:effectLst/>
                        </a:rPr>
                        <a:t>Alte substante (inclusiv plante)</a:t>
                      </a:r>
                      <a:endParaRPr kumimoji="0" lang="en-US" sz="1400" b="0" i="0" u="none" strike="noStrike" cap="none" normalizeH="0" baseline="0" smtClean="0">
                        <a:ln>
                          <a:noFill/>
                        </a:ln>
                        <a:solidFill>
                          <a:schemeClr val="tx1"/>
                        </a:solidFill>
                        <a:effectLst/>
                        <a:latin typeface="Arial" charset="0"/>
                      </a:endParaRPr>
                    </a:p>
                  </a:txBody>
                  <a:tcPr marT="45707" marB="45707" horzOverflow="overflow"/>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en-US" sz="1400" u="none" strike="noStrike" cap="none" normalizeH="0" baseline="0" dirty="0" smtClean="0">
                          <a:ln>
                            <a:noFill/>
                          </a:ln>
                          <a:effectLst/>
                        </a:rPr>
                        <a:t>2</a:t>
                      </a:r>
                      <a:r>
                        <a:rPr kumimoji="0" lang="ro-RO" sz="1400" u="none" strike="noStrike" cap="none" normalizeH="0" baseline="0" dirty="0" smtClean="0">
                          <a:ln>
                            <a:noFill/>
                          </a:ln>
                          <a:effectLst/>
                        </a:rPr>
                        <a:t> 840</a:t>
                      </a:r>
                      <a:endParaRPr kumimoji="0" lang="en-US" sz="1400" b="0" i="0" u="none" strike="noStrike" cap="none" normalizeH="0" baseline="0" dirty="0" smtClean="0">
                        <a:ln>
                          <a:noFill/>
                        </a:ln>
                        <a:solidFill>
                          <a:schemeClr val="tx1"/>
                        </a:solidFill>
                        <a:effectLst/>
                        <a:latin typeface="Arial" charset="0"/>
                      </a:endParaRPr>
                    </a:p>
                  </a:txBody>
                  <a:tcPr marT="45707" marB="45707" horzOverflow="overflow"/>
                </a:tc>
              </a:tr>
              <a:tr h="408104">
                <a:tc vMerge="1">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en-US" sz="1400" u="none" strike="noStrike" cap="none" normalizeH="0" baseline="0" smtClean="0">
                          <a:ln>
                            <a:noFill/>
                          </a:ln>
                          <a:effectLst/>
                        </a:rPr>
                        <a:t>Plante medicinale </a:t>
                      </a:r>
                      <a:endParaRPr kumimoji="0" lang="en-US" sz="1400" b="0" i="0" u="none" strike="noStrike" cap="none" normalizeH="0" baseline="0" smtClean="0">
                        <a:ln>
                          <a:noFill/>
                        </a:ln>
                        <a:solidFill>
                          <a:schemeClr val="tx1"/>
                        </a:solidFill>
                        <a:effectLst/>
                        <a:latin typeface="Arial" charset="0"/>
                      </a:endParaRPr>
                    </a:p>
                  </a:txBody>
                  <a:tcPr marT="45707" marB="45707" horzOverflow="overflow"/>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ro-RO" sz="1400" u="none" strike="noStrike" cap="none" normalizeH="0" baseline="0" dirty="0" smtClean="0">
                          <a:ln>
                            <a:noFill/>
                          </a:ln>
                          <a:effectLst/>
                        </a:rPr>
                        <a:t>7 327</a:t>
                      </a:r>
                      <a:endParaRPr kumimoji="0" lang="en-US" sz="1400" b="0" i="0" u="none" strike="noStrike" cap="none" normalizeH="0" baseline="0" dirty="0" smtClean="0">
                        <a:ln>
                          <a:noFill/>
                        </a:ln>
                        <a:solidFill>
                          <a:schemeClr val="tx1"/>
                        </a:solidFill>
                        <a:effectLst/>
                        <a:latin typeface="Arial" charset="0"/>
                      </a:endParaRPr>
                    </a:p>
                  </a:txBody>
                  <a:tcPr marT="45707" marB="45707" horzOverflow="overflow"/>
                </a:tc>
              </a:tr>
              <a:tr h="408104">
                <a:tc vMerge="1">
                  <a:txBody>
                    <a:bodyPr/>
                    <a:lstStyle/>
                    <a:p>
                      <a:endParaRPr lang="en-US"/>
                    </a:p>
                  </a:txBody>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en-US" sz="1400" u="none" strike="noStrike" cap="none" normalizeH="0" baseline="0" smtClean="0">
                          <a:ln>
                            <a:noFill/>
                          </a:ln>
                          <a:effectLst/>
                        </a:rPr>
                        <a:t>Altele</a:t>
                      </a:r>
                      <a:endParaRPr kumimoji="0" lang="en-US" sz="1400" b="0" i="0" u="none" strike="noStrike" cap="none" normalizeH="0" baseline="0" smtClean="0">
                        <a:ln>
                          <a:noFill/>
                        </a:ln>
                        <a:solidFill>
                          <a:schemeClr val="tx1"/>
                        </a:solidFill>
                        <a:effectLst/>
                        <a:latin typeface="Arial" charset="0"/>
                      </a:endParaRPr>
                    </a:p>
                  </a:txBody>
                  <a:tcPr marT="45707" marB="45707" horzOverflow="overflow"/>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ro-RO" sz="1400" u="none" strike="noStrike" cap="none" normalizeH="0" baseline="0" dirty="0" smtClean="0">
                          <a:ln>
                            <a:noFill/>
                          </a:ln>
                          <a:effectLst/>
                        </a:rPr>
                        <a:t>6 240</a:t>
                      </a:r>
                      <a:endParaRPr kumimoji="0" lang="en-US" sz="1400" b="0" i="0" u="none" strike="noStrike" cap="none" normalizeH="0" baseline="0" dirty="0" smtClean="0">
                        <a:ln>
                          <a:noFill/>
                        </a:ln>
                        <a:solidFill>
                          <a:schemeClr val="tx1"/>
                        </a:solidFill>
                        <a:effectLst/>
                        <a:latin typeface="Arial" charset="0"/>
                      </a:endParaRPr>
                    </a:p>
                  </a:txBody>
                  <a:tcPr marT="45707" marB="45707" horzOverflow="overflow"/>
                </a:tc>
              </a:tr>
              <a:tr h="406306">
                <a:tc gridSpan="2">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en-US" sz="1400" b="1" u="none" strike="noStrike" cap="none" normalizeH="0" baseline="0" dirty="0" smtClean="0">
                          <a:ln>
                            <a:noFill/>
                          </a:ln>
                          <a:effectLst/>
                        </a:rPr>
                        <a:t>Total </a:t>
                      </a:r>
                      <a:endParaRPr kumimoji="0" lang="en-US" sz="1400" b="1" i="0" u="none" strike="noStrike" cap="none" normalizeH="0" baseline="0" dirty="0" smtClean="0">
                        <a:ln>
                          <a:noFill/>
                        </a:ln>
                        <a:solidFill>
                          <a:srgbClr val="FF0000"/>
                        </a:solidFill>
                        <a:effectLst/>
                        <a:latin typeface="Arial" charset="0"/>
                      </a:endParaRPr>
                    </a:p>
                  </a:txBody>
                  <a:tcPr marT="45707" marB="45707" horzOverflow="overflow"/>
                </a:tc>
                <a:tc hMerge="1">
                  <a:txBody>
                    <a:bodyPr/>
                    <a:lstStyle/>
                    <a:p>
                      <a:endParaRPr lang="en-US"/>
                    </a:p>
                  </a:txBody>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0" lang="ro-RO" sz="1400" b="1" u="none" strike="noStrike" cap="none" normalizeH="0" baseline="0" dirty="0" smtClean="0">
                          <a:ln>
                            <a:noFill/>
                          </a:ln>
                          <a:effectLst/>
                        </a:rPr>
                        <a:t>18 675</a:t>
                      </a:r>
                      <a:endParaRPr kumimoji="0" lang="en-US" sz="1400" b="1" i="0" u="none" strike="noStrike" cap="none" normalizeH="0" baseline="0" dirty="0" smtClean="0">
                        <a:ln>
                          <a:noFill/>
                        </a:ln>
                        <a:solidFill>
                          <a:srgbClr val="FF0000"/>
                        </a:solidFill>
                        <a:effectLst/>
                        <a:latin typeface="Arial" charset="0"/>
                      </a:endParaRPr>
                    </a:p>
                  </a:txBody>
                  <a:tcPr marT="45707" marB="45707" horzOverflow="overflow"/>
                </a:tc>
              </a:tr>
            </a:tbl>
          </a:graphicData>
        </a:graphic>
      </p:graphicFrame>
      <p:cxnSp>
        <p:nvCxnSpPr>
          <p:cNvPr id="13380" name="AutoShape 118"/>
          <p:cNvCxnSpPr>
            <a:cxnSpLocks noChangeShapeType="1"/>
          </p:cNvCxnSpPr>
          <p:nvPr/>
        </p:nvCxnSpPr>
        <p:spPr bwMode="auto">
          <a:xfrm flipH="1">
            <a:off x="7227888" y="3342820"/>
            <a:ext cx="647700" cy="217488"/>
          </a:xfrm>
          <a:prstGeom prst="straightConnector1">
            <a:avLst/>
          </a:prstGeom>
          <a:ln>
            <a:headEnd/>
            <a:tailEnd type="triangle" w="med" len="med"/>
          </a:ln>
        </p:spPr>
        <p:style>
          <a:lnRef idx="1">
            <a:schemeClr val="accent4"/>
          </a:lnRef>
          <a:fillRef idx="2">
            <a:schemeClr val="accent4"/>
          </a:fillRef>
          <a:effectRef idx="1">
            <a:schemeClr val="accent4"/>
          </a:effectRef>
          <a:fontRef idx="minor">
            <a:schemeClr val="dk1"/>
          </a:fontRef>
        </p:style>
      </p:cxnSp>
      <p:cxnSp>
        <p:nvCxnSpPr>
          <p:cNvPr id="13381" name="AutoShape 119"/>
          <p:cNvCxnSpPr>
            <a:cxnSpLocks noChangeShapeType="1"/>
          </p:cNvCxnSpPr>
          <p:nvPr/>
        </p:nvCxnSpPr>
        <p:spPr bwMode="auto">
          <a:xfrm>
            <a:off x="7875588" y="3342820"/>
            <a:ext cx="0" cy="217488"/>
          </a:xfrm>
          <a:prstGeom prst="straightConnector1">
            <a:avLst/>
          </a:prstGeom>
          <a:ln>
            <a:headEnd/>
            <a:tailEnd type="triangle" w="med" len="med"/>
          </a:ln>
        </p:spPr>
        <p:style>
          <a:lnRef idx="1">
            <a:schemeClr val="accent4"/>
          </a:lnRef>
          <a:fillRef idx="2">
            <a:schemeClr val="accent4"/>
          </a:fillRef>
          <a:effectRef idx="1">
            <a:schemeClr val="accent4"/>
          </a:effectRef>
          <a:fontRef idx="minor">
            <a:schemeClr val="dk1"/>
          </a:fontRef>
        </p:style>
      </p:cxnSp>
      <p:cxnSp>
        <p:nvCxnSpPr>
          <p:cNvPr id="13382" name="AutoShape 121"/>
          <p:cNvCxnSpPr>
            <a:cxnSpLocks noChangeShapeType="1"/>
          </p:cNvCxnSpPr>
          <p:nvPr/>
        </p:nvCxnSpPr>
        <p:spPr bwMode="auto">
          <a:xfrm>
            <a:off x="7875588" y="3342820"/>
            <a:ext cx="649287" cy="217488"/>
          </a:xfrm>
          <a:prstGeom prst="straightConnector1">
            <a:avLst/>
          </a:prstGeom>
          <a:ln>
            <a:headEnd/>
            <a:tailEnd type="triangle" w="med" len="med"/>
          </a:ln>
        </p:spPr>
        <p:style>
          <a:lnRef idx="1">
            <a:schemeClr val="accent4"/>
          </a:lnRef>
          <a:fillRef idx="2">
            <a:schemeClr val="accent4"/>
          </a:fillRef>
          <a:effectRef idx="1">
            <a:schemeClr val="accent4"/>
          </a:effectRef>
          <a:fontRef idx="minor">
            <a:schemeClr val="dk1"/>
          </a:fontRef>
        </p:style>
      </p:cxnSp>
      <p:cxnSp>
        <p:nvCxnSpPr>
          <p:cNvPr id="13383" name="AutoShape 122"/>
          <p:cNvCxnSpPr>
            <a:cxnSpLocks noChangeShapeType="1"/>
          </p:cNvCxnSpPr>
          <p:nvPr/>
        </p:nvCxnSpPr>
        <p:spPr bwMode="auto">
          <a:xfrm flipH="1">
            <a:off x="6291263" y="2479220"/>
            <a:ext cx="771525" cy="431800"/>
          </a:xfrm>
          <a:prstGeom prst="straightConnector1">
            <a:avLst/>
          </a:prstGeom>
          <a:ln>
            <a:headEnd/>
            <a:tailEnd type="triangle" w="med" len="med"/>
          </a:ln>
        </p:spPr>
        <p:style>
          <a:lnRef idx="1">
            <a:schemeClr val="accent4"/>
          </a:lnRef>
          <a:fillRef idx="2">
            <a:schemeClr val="accent4"/>
          </a:fillRef>
          <a:effectRef idx="1">
            <a:schemeClr val="accent4"/>
          </a:effectRef>
          <a:fontRef idx="minor">
            <a:schemeClr val="dk1"/>
          </a:fontRef>
        </p:style>
      </p:cxnSp>
      <p:cxnSp>
        <p:nvCxnSpPr>
          <p:cNvPr id="13384" name="AutoShape 123"/>
          <p:cNvCxnSpPr>
            <a:cxnSpLocks noChangeShapeType="1"/>
          </p:cNvCxnSpPr>
          <p:nvPr/>
        </p:nvCxnSpPr>
        <p:spPr bwMode="auto">
          <a:xfrm>
            <a:off x="7062788" y="2479220"/>
            <a:ext cx="812800" cy="431800"/>
          </a:xfrm>
          <a:prstGeom prst="straightConnector1">
            <a:avLst/>
          </a:prstGeom>
          <a:ln>
            <a:headEnd/>
            <a:tailEnd type="triangle" w="med" len="med"/>
          </a:ln>
        </p:spPr>
        <p:style>
          <a:lnRef idx="1">
            <a:schemeClr val="accent4"/>
          </a:lnRef>
          <a:fillRef idx="2">
            <a:schemeClr val="accent4"/>
          </a:fillRef>
          <a:effectRef idx="1">
            <a:schemeClr val="accent4"/>
          </a:effectRef>
          <a:fontRef idx="minor">
            <a:schemeClr val="dk1"/>
          </a:fontRef>
        </p:style>
      </p:cxnSp>
      <p:cxnSp>
        <p:nvCxnSpPr>
          <p:cNvPr id="13385" name="AutoShape 125"/>
          <p:cNvCxnSpPr>
            <a:cxnSpLocks noChangeShapeType="1"/>
          </p:cNvCxnSpPr>
          <p:nvPr/>
        </p:nvCxnSpPr>
        <p:spPr bwMode="auto">
          <a:xfrm>
            <a:off x="1646238" y="2479220"/>
            <a:ext cx="1587" cy="360363"/>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13386" name="AutoShape 126"/>
          <p:cNvCxnSpPr>
            <a:cxnSpLocks noChangeShapeType="1"/>
          </p:cNvCxnSpPr>
          <p:nvPr/>
        </p:nvCxnSpPr>
        <p:spPr bwMode="auto">
          <a:xfrm>
            <a:off x="4167188" y="2550658"/>
            <a:ext cx="0" cy="288925"/>
          </a:xfrm>
          <a:prstGeom prst="straightConnector1">
            <a:avLst/>
          </a:prstGeom>
          <a:ln>
            <a:headEnd/>
            <a:tailEnd type="triangle" w="med" len="med"/>
          </a:ln>
        </p:spPr>
        <p:style>
          <a:lnRef idx="1">
            <a:schemeClr val="accent3"/>
          </a:lnRef>
          <a:fillRef idx="2">
            <a:schemeClr val="accent3"/>
          </a:fillRef>
          <a:effectRef idx="1">
            <a:schemeClr val="accent3"/>
          </a:effectRef>
          <a:fontRef idx="minor">
            <a:schemeClr val="dk1"/>
          </a:fontRef>
        </p:style>
      </p:cxn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5962" y="-1"/>
            <a:ext cx="1928538" cy="1394165"/>
          </a:xfrm>
          <a:prstGeom prst="ellipse">
            <a:avLst/>
          </a:prstGeom>
          <a:ln>
            <a:noFill/>
          </a:ln>
          <a:effectLst>
            <a:softEdge rad="112500"/>
          </a:effectLst>
        </p:spPr>
      </p:pic>
    </p:spTree>
    <p:extLst>
      <p:ext uri="{BB962C8B-B14F-4D97-AF65-F5344CB8AC3E}">
        <p14:creationId xmlns:p14="http://schemas.microsoft.com/office/powerpoint/2010/main" val="765342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28600"/>
            <a:ext cx="6324600" cy="1143000"/>
          </a:xfrm>
        </p:spPr>
        <p:txBody>
          <a:bodyPr>
            <a:normAutofit/>
          </a:bodyPr>
          <a:lstStyle/>
          <a:p>
            <a:pPr algn="l"/>
            <a:r>
              <a:rPr lang="ro-RO" altLang="en-US" sz="2800" b="1" dirty="0" smtClean="0">
                <a:solidFill>
                  <a:srgbClr val="00B050"/>
                </a:solidFill>
                <a:latin typeface="Times" panose="02020603050405020304" pitchFamily="18" charset="0"/>
                <a:cs typeface="Times" panose="02020603050405020304" pitchFamily="18" charset="0"/>
              </a:rPr>
              <a:t>Etichetarea suplimentelor alimentare</a:t>
            </a:r>
          </a:p>
        </p:txBody>
      </p:sp>
      <p:sp>
        <p:nvSpPr>
          <p:cNvPr id="23555" name="Rectangle 3"/>
          <p:cNvSpPr>
            <a:spLocks noGrp="1" noChangeArrowheads="1"/>
          </p:cNvSpPr>
          <p:nvPr>
            <p:ph type="body" idx="1"/>
          </p:nvPr>
        </p:nvSpPr>
        <p:spPr>
          <a:xfrm>
            <a:off x="228600" y="1752600"/>
            <a:ext cx="8763000" cy="4724400"/>
          </a:xfrm>
        </p:spPr>
        <p:txBody>
          <a:bodyPr>
            <a:normAutofit/>
          </a:bodyPr>
          <a:lstStyle/>
          <a:p>
            <a:pPr>
              <a:lnSpc>
                <a:spcPct val="80000"/>
              </a:lnSpc>
            </a:pPr>
            <a:r>
              <a:rPr lang="ro-RO" altLang="en-US" sz="1800" b="1" dirty="0" smtClean="0">
                <a:latin typeface="Times" panose="02020603050405020304" pitchFamily="18" charset="0"/>
                <a:cs typeface="Times" panose="02020603050405020304" pitchFamily="18" charset="0"/>
              </a:rPr>
              <a:t>HG 106/2002 </a:t>
            </a:r>
            <a:r>
              <a:rPr lang="ro-RO" altLang="en-US" sz="1800" dirty="0" smtClean="0">
                <a:latin typeface="Times" panose="02020603050405020304" pitchFamily="18" charset="0"/>
                <a:cs typeface="Times" panose="02020603050405020304" pitchFamily="18" charset="0"/>
              </a:rPr>
              <a:t>privind etichetarea alimentelor cu modificările ulterioare</a:t>
            </a:r>
            <a:endParaRPr lang="en-US" altLang="en-US" sz="1800" dirty="0" smtClean="0">
              <a:latin typeface="Times" panose="02020603050405020304" pitchFamily="18" charset="0"/>
              <a:cs typeface="Times" panose="02020603050405020304" pitchFamily="18" charset="0"/>
            </a:endParaRPr>
          </a:p>
          <a:p>
            <a:pPr>
              <a:lnSpc>
                <a:spcPct val="80000"/>
              </a:lnSpc>
            </a:pPr>
            <a:endParaRPr lang="ro-RO" altLang="en-US" sz="1800" dirty="0" smtClean="0">
              <a:latin typeface="Times" panose="02020603050405020304" pitchFamily="18" charset="0"/>
              <a:cs typeface="Times" panose="02020603050405020304" pitchFamily="18" charset="0"/>
            </a:endParaRPr>
          </a:p>
          <a:p>
            <a:pPr>
              <a:lnSpc>
                <a:spcPct val="80000"/>
              </a:lnSpc>
            </a:pPr>
            <a:r>
              <a:rPr lang="ro-RO" altLang="en-US" sz="1800" b="1" dirty="0" smtClean="0">
                <a:latin typeface="Times" panose="02020603050405020304" pitchFamily="18" charset="0"/>
                <a:cs typeface="Times" panose="02020603050405020304" pitchFamily="18" charset="0"/>
              </a:rPr>
              <a:t>HG 685 / 2009 </a:t>
            </a:r>
            <a:r>
              <a:rPr lang="ro-RO" altLang="en-US" sz="1800" dirty="0" smtClean="0">
                <a:latin typeface="Times" panose="02020603050405020304" pitchFamily="18" charset="0"/>
                <a:cs typeface="Times" panose="02020603050405020304" pitchFamily="18" charset="0"/>
              </a:rPr>
              <a:t>pentru modificarea şi completarea HG 106/2002 privind etichetarea alimentelor</a:t>
            </a:r>
            <a:endParaRPr lang="en-US" altLang="en-US" sz="1800" dirty="0" smtClean="0">
              <a:latin typeface="Times" panose="02020603050405020304" pitchFamily="18" charset="0"/>
              <a:cs typeface="Times" panose="02020603050405020304" pitchFamily="18" charset="0"/>
            </a:endParaRPr>
          </a:p>
          <a:p>
            <a:pPr>
              <a:lnSpc>
                <a:spcPct val="80000"/>
              </a:lnSpc>
            </a:pPr>
            <a:endParaRPr lang="ro-RO" altLang="en-US" sz="1800" dirty="0" smtClean="0">
              <a:latin typeface="Times" panose="02020603050405020304" pitchFamily="18" charset="0"/>
              <a:cs typeface="Times" panose="02020603050405020304" pitchFamily="18" charset="0"/>
            </a:endParaRPr>
          </a:p>
          <a:p>
            <a:pPr>
              <a:lnSpc>
                <a:spcPct val="80000"/>
              </a:lnSpc>
            </a:pPr>
            <a:r>
              <a:rPr lang="ro-RO" altLang="en-US" sz="1800" b="1" dirty="0" smtClean="0">
                <a:latin typeface="Times" panose="02020603050405020304" pitchFamily="18" charset="0"/>
                <a:cs typeface="Times" panose="02020603050405020304" pitchFamily="18" charset="0"/>
              </a:rPr>
              <a:t>Ordin 1069/2007 </a:t>
            </a:r>
            <a:r>
              <a:rPr lang="ro-RO" altLang="en-US" sz="1800" dirty="0" smtClean="0">
                <a:latin typeface="Times" panose="02020603050405020304" pitchFamily="18" charset="0"/>
                <a:cs typeface="Times" panose="02020603050405020304" pitchFamily="18" charset="0"/>
              </a:rPr>
              <a:t>pentru aprobarea Normelor privind suplimentele alimentare</a:t>
            </a:r>
            <a:r>
              <a:rPr lang="ro-RO" altLang="en-US" sz="1800" b="1" dirty="0" smtClean="0">
                <a:latin typeface="Times" panose="02020603050405020304" pitchFamily="18" charset="0"/>
                <a:cs typeface="Times" panose="02020603050405020304" pitchFamily="18" charset="0"/>
              </a:rPr>
              <a:t> </a:t>
            </a:r>
            <a:endParaRPr lang="en-US" altLang="en-US" sz="1800" b="1" dirty="0" smtClean="0">
              <a:latin typeface="Times" panose="02020603050405020304" pitchFamily="18" charset="0"/>
              <a:cs typeface="Times" panose="02020603050405020304" pitchFamily="18" charset="0"/>
            </a:endParaRPr>
          </a:p>
          <a:p>
            <a:pPr>
              <a:lnSpc>
                <a:spcPct val="80000"/>
              </a:lnSpc>
            </a:pPr>
            <a:endParaRPr lang="ro-RO" altLang="en-US" sz="1800" dirty="0" smtClean="0">
              <a:latin typeface="Times" panose="02020603050405020304" pitchFamily="18" charset="0"/>
              <a:cs typeface="Times" panose="02020603050405020304" pitchFamily="18" charset="0"/>
            </a:endParaRPr>
          </a:p>
          <a:p>
            <a:pPr>
              <a:lnSpc>
                <a:spcPct val="80000"/>
              </a:lnSpc>
            </a:pPr>
            <a:r>
              <a:rPr lang="ro-RO" altLang="en-US" sz="1800" b="1" dirty="0" smtClean="0">
                <a:latin typeface="Times" panose="02020603050405020304" pitchFamily="18" charset="0"/>
                <a:cs typeface="Times" panose="02020603050405020304" pitchFamily="18" charset="0"/>
              </a:rPr>
              <a:t>Directiva 2008/100/CE </a:t>
            </a:r>
            <a:r>
              <a:rPr lang="ro-RO" altLang="en-US" sz="1800" dirty="0" smtClean="0">
                <a:latin typeface="Times" panose="02020603050405020304" pitchFamily="18" charset="0"/>
                <a:cs typeface="Times" panose="02020603050405020304" pitchFamily="18" charset="0"/>
              </a:rPr>
              <a:t>a Comisiei din 28 octombrie 2008 de modificare a Directivei 90/496/CEE a Consiliului privind indicarea valorii nutritive pe etichetele produselor alimentare în ceea ce privește dozele zilnice recomandate, coeficienții de conversie pentru calculul valorii energetice și definițiile</a:t>
            </a:r>
            <a:endParaRPr lang="en-US" altLang="en-US" sz="1800" dirty="0" smtClean="0">
              <a:latin typeface="Times" panose="02020603050405020304" pitchFamily="18" charset="0"/>
              <a:cs typeface="Times" panose="02020603050405020304" pitchFamily="18" charset="0"/>
            </a:endParaRPr>
          </a:p>
          <a:p>
            <a:pPr>
              <a:lnSpc>
                <a:spcPct val="80000"/>
              </a:lnSpc>
            </a:pPr>
            <a:endParaRPr lang="ro-RO" altLang="en-US" sz="1800" dirty="0" smtClean="0">
              <a:latin typeface="Times" panose="02020603050405020304" pitchFamily="18" charset="0"/>
              <a:cs typeface="Times" panose="02020603050405020304" pitchFamily="18" charset="0"/>
            </a:endParaRPr>
          </a:p>
          <a:p>
            <a:pPr>
              <a:lnSpc>
                <a:spcPct val="80000"/>
              </a:lnSpc>
            </a:pPr>
            <a:r>
              <a:rPr lang="ro-RO" altLang="en-US" sz="1800" b="1" dirty="0" smtClean="0">
                <a:latin typeface="Times" panose="02020603050405020304" pitchFamily="18" charset="0"/>
                <a:cs typeface="Times" panose="02020603050405020304" pitchFamily="18" charset="0"/>
              </a:rPr>
              <a:t>Regulament </a:t>
            </a:r>
            <a:r>
              <a:rPr lang="en-US" altLang="en-US" sz="1800" b="1" dirty="0" smtClean="0">
                <a:latin typeface="Times" panose="02020603050405020304" pitchFamily="18" charset="0"/>
                <a:cs typeface="Times" panose="02020603050405020304" pitchFamily="18" charset="0"/>
              </a:rPr>
              <a:t>(CE) </a:t>
            </a:r>
            <a:r>
              <a:rPr lang="ro-RO" altLang="en-US" sz="1800" b="1" dirty="0" smtClean="0">
                <a:latin typeface="Times" panose="02020603050405020304" pitchFamily="18" charset="0"/>
                <a:cs typeface="Times" panose="02020603050405020304" pitchFamily="18" charset="0"/>
              </a:rPr>
              <a:t>1169 </a:t>
            </a:r>
            <a:r>
              <a:rPr lang="en-US" altLang="en-US" sz="1800" b="1" dirty="0" smtClean="0">
                <a:latin typeface="Times" panose="02020603050405020304" pitchFamily="18" charset="0"/>
                <a:cs typeface="Times" panose="02020603050405020304" pitchFamily="18" charset="0"/>
              </a:rPr>
              <a:t>/2011</a:t>
            </a:r>
            <a:r>
              <a:rPr lang="ro-RO" altLang="en-US" sz="1800" b="1" dirty="0" smtClean="0">
                <a:latin typeface="Times" panose="02020603050405020304" pitchFamily="18" charset="0"/>
                <a:cs typeface="Times" panose="02020603050405020304" pitchFamily="18" charset="0"/>
              </a:rPr>
              <a:t> </a:t>
            </a:r>
            <a:r>
              <a:rPr lang="it-IT" altLang="en-US" sz="1800" b="1" dirty="0">
                <a:latin typeface="Times" panose="02020603050405020304" pitchFamily="18" charset="0"/>
                <a:cs typeface="Times" panose="02020603050405020304" pitchFamily="18" charset="0"/>
              </a:rPr>
              <a:t>privind informarea consumatorilor cu privire la produsele </a:t>
            </a:r>
            <a:r>
              <a:rPr lang="it-IT" altLang="en-US" sz="1800" b="1" dirty="0" smtClean="0">
                <a:latin typeface="Times" panose="02020603050405020304" pitchFamily="18" charset="0"/>
                <a:cs typeface="Times" panose="02020603050405020304" pitchFamily="18" charset="0"/>
              </a:rPr>
              <a:t>alimentare</a:t>
            </a:r>
            <a:r>
              <a:rPr lang="ro-RO" altLang="en-US" sz="1800" b="1" dirty="0">
                <a:latin typeface="Times" panose="02020603050405020304" pitchFamily="18" charset="0"/>
                <a:cs typeface="Times" panose="02020603050405020304" pitchFamily="18" charset="0"/>
              </a:rPr>
              <a:t> </a:t>
            </a:r>
            <a:endParaRPr lang="en-US" altLang="en-US" sz="1800" b="1" dirty="0" smtClean="0">
              <a:latin typeface="Times" panose="02020603050405020304" pitchFamily="18" charset="0"/>
              <a:cs typeface="Times" panose="02020603050405020304" pitchFamily="18" charset="0"/>
            </a:endParaRPr>
          </a:p>
          <a:p>
            <a:pPr>
              <a:lnSpc>
                <a:spcPct val="80000"/>
              </a:lnSpc>
            </a:pPr>
            <a:endParaRPr lang="en-US" altLang="en-US" sz="1800" b="1" dirty="0">
              <a:latin typeface="Times" panose="02020603050405020304" pitchFamily="18" charset="0"/>
              <a:cs typeface="Times" panose="02020603050405020304" pitchFamily="18" charset="0"/>
            </a:endParaRPr>
          </a:p>
          <a:p>
            <a:pPr>
              <a:lnSpc>
                <a:spcPct val="80000"/>
              </a:lnSpc>
            </a:pPr>
            <a:r>
              <a:rPr lang="en-US" altLang="en-US" sz="1800" b="1" dirty="0" err="1" smtClean="0">
                <a:latin typeface="Times" panose="02020603050405020304" pitchFamily="18" charset="0"/>
                <a:cs typeface="Times" panose="02020603050405020304" pitchFamily="18" charset="0"/>
              </a:rPr>
              <a:t>Regulamentul</a:t>
            </a:r>
            <a:r>
              <a:rPr lang="en-US" altLang="en-US" sz="1800" b="1" dirty="0" smtClean="0">
                <a:latin typeface="Times" panose="02020603050405020304" pitchFamily="18" charset="0"/>
                <a:cs typeface="Times" panose="02020603050405020304" pitchFamily="18" charset="0"/>
              </a:rPr>
              <a:t> (CE) 1924/2006 </a:t>
            </a:r>
            <a:r>
              <a:rPr lang="en-US" altLang="en-US" sz="1800" b="1" dirty="0" err="1" smtClean="0">
                <a:latin typeface="Times" panose="02020603050405020304" pitchFamily="18" charset="0"/>
                <a:cs typeface="Times" panose="02020603050405020304" pitchFamily="18" charset="0"/>
              </a:rPr>
              <a:t>privind</a:t>
            </a:r>
            <a:r>
              <a:rPr lang="en-US" altLang="en-US" sz="1800" b="1" dirty="0" smtClean="0">
                <a:latin typeface="Times" panose="02020603050405020304" pitchFamily="18" charset="0"/>
                <a:cs typeface="Times" panose="02020603050405020304" pitchFamily="18" charset="0"/>
              </a:rPr>
              <a:t> men</a:t>
            </a:r>
            <a:r>
              <a:rPr lang="ro-RO" altLang="en-US" sz="1800" b="1" dirty="0" smtClean="0">
                <a:latin typeface="Times" panose="02020603050405020304" pitchFamily="18" charset="0"/>
                <a:cs typeface="Times" panose="02020603050405020304" pitchFamily="18" charset="0"/>
              </a:rPr>
              <a:t>ț</a:t>
            </a:r>
            <a:r>
              <a:rPr lang="en-US" altLang="en-US" sz="1800" b="1" dirty="0" err="1" smtClean="0">
                <a:latin typeface="Times" panose="02020603050405020304" pitchFamily="18" charset="0"/>
                <a:cs typeface="Times" panose="02020603050405020304" pitchFamily="18" charset="0"/>
              </a:rPr>
              <a:t>iunile</a:t>
            </a:r>
            <a:r>
              <a:rPr lang="en-US" altLang="en-US" sz="1800" b="1" dirty="0" smtClean="0">
                <a:latin typeface="Times" panose="02020603050405020304" pitchFamily="18" charset="0"/>
                <a:cs typeface="Times" panose="02020603050405020304" pitchFamily="18" charset="0"/>
              </a:rPr>
              <a:t> </a:t>
            </a:r>
            <a:r>
              <a:rPr lang="en-US" altLang="en-US" sz="1800" b="1" dirty="0" err="1" smtClean="0">
                <a:latin typeface="Times" panose="02020603050405020304" pitchFamily="18" charset="0"/>
                <a:cs typeface="Times" panose="02020603050405020304" pitchFamily="18" charset="0"/>
              </a:rPr>
              <a:t>nutri</a:t>
            </a:r>
            <a:r>
              <a:rPr lang="ro-RO" altLang="en-US" sz="1800" b="1" dirty="0" smtClean="0">
                <a:latin typeface="Times" panose="02020603050405020304" pitchFamily="18" charset="0"/>
                <a:cs typeface="Times" panose="02020603050405020304" pitchFamily="18" charset="0"/>
              </a:rPr>
              <a:t>ț</a:t>
            </a:r>
            <a:r>
              <a:rPr lang="en-US" altLang="en-US" sz="1800" b="1" dirty="0" err="1" smtClean="0">
                <a:latin typeface="Times" panose="02020603050405020304" pitchFamily="18" charset="0"/>
                <a:cs typeface="Times" panose="02020603050405020304" pitchFamily="18" charset="0"/>
              </a:rPr>
              <a:t>ionale</a:t>
            </a:r>
            <a:r>
              <a:rPr lang="en-US" altLang="en-US" sz="1800" b="1" dirty="0" smtClean="0">
                <a:latin typeface="Times" panose="02020603050405020304" pitchFamily="18" charset="0"/>
                <a:cs typeface="Times" panose="02020603050405020304" pitchFamily="18" charset="0"/>
              </a:rPr>
              <a:t> </a:t>
            </a:r>
            <a:r>
              <a:rPr lang="ro-RO" altLang="en-US" sz="1800" b="1" dirty="0" smtClean="0">
                <a:latin typeface="Times" panose="02020603050405020304" pitchFamily="18" charset="0"/>
                <a:cs typeface="Times" panose="02020603050405020304" pitchFamily="18" charset="0"/>
              </a:rPr>
              <a:t>ș</a:t>
            </a:r>
            <a:r>
              <a:rPr lang="en-US" altLang="en-US" sz="1800" b="1" dirty="0" err="1" smtClean="0">
                <a:latin typeface="Times" panose="02020603050405020304" pitchFamily="18" charset="0"/>
                <a:cs typeface="Times" panose="02020603050405020304" pitchFamily="18" charset="0"/>
              </a:rPr>
              <a:t>i</a:t>
            </a:r>
            <a:r>
              <a:rPr lang="en-US" altLang="en-US" sz="1800" b="1" dirty="0" smtClean="0">
                <a:latin typeface="Times" panose="02020603050405020304" pitchFamily="18" charset="0"/>
                <a:cs typeface="Times" panose="02020603050405020304" pitchFamily="18" charset="0"/>
              </a:rPr>
              <a:t> de s</a:t>
            </a:r>
            <a:r>
              <a:rPr lang="ro-RO" altLang="en-US" sz="1800" b="1" dirty="0" smtClean="0">
                <a:latin typeface="Times" panose="02020603050405020304" pitchFamily="18" charset="0"/>
                <a:cs typeface="Times" panose="02020603050405020304" pitchFamily="18" charset="0"/>
              </a:rPr>
              <a:t>ă</a:t>
            </a:r>
            <a:r>
              <a:rPr lang="en-US" altLang="en-US" sz="1800" b="1" dirty="0" smtClean="0">
                <a:latin typeface="Times" panose="02020603050405020304" pitchFamily="18" charset="0"/>
                <a:cs typeface="Times" panose="02020603050405020304" pitchFamily="18" charset="0"/>
              </a:rPr>
              <a:t>n</a:t>
            </a:r>
            <a:r>
              <a:rPr lang="ro-RO" altLang="en-US" sz="1800" b="1" dirty="0" smtClean="0">
                <a:latin typeface="Times" panose="02020603050405020304" pitchFamily="18" charset="0"/>
                <a:cs typeface="Times" panose="02020603050405020304" pitchFamily="18" charset="0"/>
              </a:rPr>
              <a:t>ă</a:t>
            </a:r>
            <a:r>
              <a:rPr lang="en-US" altLang="en-US" sz="1800" b="1" dirty="0" err="1" smtClean="0">
                <a:latin typeface="Times" panose="02020603050405020304" pitchFamily="18" charset="0"/>
                <a:cs typeface="Times" panose="02020603050405020304" pitchFamily="18" charset="0"/>
              </a:rPr>
              <a:t>tate</a:t>
            </a:r>
            <a:endParaRPr lang="ro-RO" altLang="en-US" sz="1800" b="1" dirty="0" smtClean="0">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2854381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err="1" smtClean="0">
                <a:solidFill>
                  <a:srgbClr val="00B050"/>
                </a:solidFill>
                <a:latin typeface="Times" panose="02020603050405020304" pitchFamily="18" charset="0"/>
                <a:cs typeface="Times" panose="02020603050405020304" pitchFamily="18" charset="0"/>
              </a:rPr>
              <a:t>Regulamentul</a:t>
            </a:r>
            <a:r>
              <a:rPr lang="en-US" sz="2800" b="1" dirty="0" smtClean="0">
                <a:solidFill>
                  <a:srgbClr val="00B050"/>
                </a:solidFill>
                <a:latin typeface="Times" panose="02020603050405020304" pitchFamily="18" charset="0"/>
                <a:cs typeface="Times" panose="02020603050405020304" pitchFamily="18" charset="0"/>
              </a:rPr>
              <a:t> 1924/2006</a:t>
            </a:r>
            <a:r>
              <a:rPr lang="ro-RO" sz="2800" b="1" dirty="0" smtClean="0">
                <a:solidFill>
                  <a:srgbClr val="00B050"/>
                </a:solidFill>
                <a:latin typeface="Times" panose="02020603050405020304" pitchFamily="18" charset="0"/>
                <a:cs typeface="Times" panose="02020603050405020304" pitchFamily="18" charset="0"/>
              </a:rPr>
              <a:t> – Definiții</a:t>
            </a:r>
            <a:endParaRPr lang="en-US" sz="2800" b="1" dirty="0">
              <a:solidFill>
                <a:srgbClr val="00B050"/>
              </a:solidFill>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a:xfrm>
            <a:off x="152400" y="1600200"/>
            <a:ext cx="8763000" cy="4525963"/>
          </a:xfrm>
        </p:spPr>
        <p:txBody>
          <a:bodyPr>
            <a:normAutofit fontScale="55000" lnSpcReduction="20000"/>
          </a:bodyPr>
          <a:lstStyle/>
          <a:p>
            <a:pPr marL="0" indent="0">
              <a:lnSpc>
                <a:spcPct val="120000"/>
              </a:lnSpc>
              <a:buNone/>
            </a:pPr>
            <a:r>
              <a:rPr lang="en-US" dirty="0">
                <a:latin typeface="Times" panose="02020603050405020304" pitchFamily="18" charset="0"/>
                <a:cs typeface="Times" panose="02020603050405020304" pitchFamily="18" charset="0"/>
              </a:rPr>
              <a:t>*</a:t>
            </a:r>
            <a:r>
              <a:rPr lang="vi-VN" b="1" dirty="0" smtClean="0">
                <a:solidFill>
                  <a:srgbClr val="C00000"/>
                </a:solidFill>
                <a:latin typeface="Times" panose="02020603050405020304" pitchFamily="18" charset="0"/>
                <a:cs typeface="Times" panose="02020603050405020304" pitchFamily="18" charset="0"/>
              </a:rPr>
              <a:t>„</a:t>
            </a:r>
            <a:r>
              <a:rPr lang="vi-VN" b="1" dirty="0">
                <a:solidFill>
                  <a:srgbClr val="C00000"/>
                </a:solidFill>
                <a:latin typeface="Times" panose="02020603050405020304" pitchFamily="18" charset="0"/>
                <a:cs typeface="Times" panose="02020603050405020304" pitchFamily="18" charset="0"/>
              </a:rPr>
              <a:t>mențiune nutrițională” </a:t>
            </a:r>
            <a:r>
              <a:rPr lang="vi-VN" dirty="0">
                <a:latin typeface="Times" panose="02020603050405020304" pitchFamily="18" charset="0"/>
                <a:cs typeface="Times" panose="02020603050405020304" pitchFamily="18" charset="0"/>
              </a:rPr>
              <a:t>înseamnă orice mențiune care declară, sugerează sau implică faptul că un produs alimentar are proprietăți nutriționale benefice speciale datorită:</a:t>
            </a:r>
          </a:p>
          <a:p>
            <a:pPr marL="0" indent="0">
              <a:lnSpc>
                <a:spcPct val="120000"/>
              </a:lnSpc>
              <a:buNone/>
            </a:pPr>
            <a:r>
              <a:rPr lang="vi-VN" dirty="0">
                <a:latin typeface="Times" panose="02020603050405020304" pitchFamily="18" charset="0"/>
                <a:cs typeface="Times" panose="02020603050405020304" pitchFamily="18" charset="0"/>
              </a:rPr>
              <a:t>(a) valorii energetice (calorice) pe care (i) o furnizează; (ii) o furnizează la un nivel mai scăzut sau mai ridicat sau (iii) nu o furnizează și/sau</a:t>
            </a:r>
          </a:p>
          <a:p>
            <a:pPr marL="0" indent="0">
              <a:lnSpc>
                <a:spcPct val="120000"/>
              </a:lnSpc>
              <a:buNone/>
            </a:pPr>
            <a:r>
              <a:rPr lang="vi-VN" dirty="0">
                <a:latin typeface="Times" panose="02020603050405020304" pitchFamily="18" charset="0"/>
                <a:cs typeface="Times" panose="02020603050405020304" pitchFamily="18" charset="0"/>
              </a:rPr>
              <a:t>(b) nutrienților sau altor substanțe pe care acesta (i) le conține; (ii) le conține în proporție scăzută sau ridicată sau (iii) nu le conține</a:t>
            </a:r>
            <a:r>
              <a:rPr lang="vi-VN" dirty="0" smtClean="0">
                <a:latin typeface="Times" panose="02020603050405020304" pitchFamily="18" charset="0"/>
                <a:cs typeface="Times" panose="02020603050405020304" pitchFamily="18" charset="0"/>
              </a:rPr>
              <a:t>;</a:t>
            </a:r>
            <a:endParaRPr lang="en-US" dirty="0" smtClean="0">
              <a:latin typeface="Times" panose="02020603050405020304" pitchFamily="18" charset="0"/>
              <a:cs typeface="Times" panose="02020603050405020304" pitchFamily="18" charset="0"/>
            </a:endParaRPr>
          </a:p>
          <a:p>
            <a:pPr marL="0" indent="0">
              <a:buNone/>
            </a:pPr>
            <a:endParaRPr lang="vi-VN" dirty="0">
              <a:latin typeface="Times" panose="02020603050405020304" pitchFamily="18" charset="0"/>
              <a:cs typeface="Times" panose="02020603050405020304" pitchFamily="18" charset="0"/>
            </a:endParaRPr>
          </a:p>
          <a:p>
            <a:pPr marL="0" indent="0">
              <a:lnSpc>
                <a:spcPct val="120000"/>
              </a:lnSpc>
              <a:buNone/>
            </a:pPr>
            <a:r>
              <a:rPr lang="en-US" dirty="0" smtClean="0">
                <a:latin typeface="Times" panose="02020603050405020304" pitchFamily="18" charset="0"/>
                <a:cs typeface="Times" panose="02020603050405020304" pitchFamily="18" charset="0"/>
              </a:rPr>
              <a:t>*</a:t>
            </a:r>
            <a:r>
              <a:rPr lang="vi-VN" b="1" dirty="0" smtClean="0">
                <a:solidFill>
                  <a:srgbClr val="C00000"/>
                </a:solidFill>
                <a:latin typeface="Times" panose="02020603050405020304" pitchFamily="18" charset="0"/>
                <a:cs typeface="Times" panose="02020603050405020304" pitchFamily="18" charset="0"/>
              </a:rPr>
              <a:t>„</a:t>
            </a:r>
            <a:r>
              <a:rPr lang="vi-VN" b="1" dirty="0">
                <a:solidFill>
                  <a:srgbClr val="C00000"/>
                </a:solidFill>
                <a:latin typeface="Times" panose="02020603050405020304" pitchFamily="18" charset="0"/>
                <a:cs typeface="Times" panose="02020603050405020304" pitchFamily="18" charset="0"/>
              </a:rPr>
              <a:t>mențiune de sănătate” </a:t>
            </a:r>
            <a:r>
              <a:rPr lang="vi-VN" dirty="0">
                <a:latin typeface="Times" panose="02020603050405020304" pitchFamily="18" charset="0"/>
                <a:cs typeface="Times" panose="02020603050405020304" pitchFamily="18" charset="0"/>
              </a:rPr>
              <a:t>înseamnă orice mențiune care declară, sugerează sau implică că există o relație între o categorie de </a:t>
            </a:r>
            <a:r>
              <a:rPr lang="ro-RO" dirty="0" smtClean="0">
                <a:latin typeface="Times" panose="02020603050405020304" pitchFamily="18" charset="0"/>
                <a:cs typeface="Times" panose="02020603050405020304" pitchFamily="18" charset="0"/>
              </a:rPr>
              <a:t>suplimente alimentare</a:t>
            </a:r>
            <a:r>
              <a:rPr lang="vi-VN" dirty="0" smtClean="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un </a:t>
            </a:r>
            <a:r>
              <a:rPr lang="ro-RO" dirty="0" smtClean="0">
                <a:latin typeface="Times" panose="02020603050405020304" pitchFamily="18" charset="0"/>
                <a:cs typeface="Times" panose="02020603050405020304" pitchFamily="18" charset="0"/>
              </a:rPr>
              <a:t>supliment</a:t>
            </a:r>
            <a:r>
              <a:rPr lang="vi-VN" dirty="0" smtClean="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alimentar sau unul din constituenții săi și sănătate</a:t>
            </a:r>
            <a:r>
              <a:rPr lang="vi-VN" dirty="0" smtClean="0">
                <a:latin typeface="Times" panose="02020603050405020304" pitchFamily="18" charset="0"/>
                <a:cs typeface="Times" panose="02020603050405020304" pitchFamily="18" charset="0"/>
              </a:rPr>
              <a:t>;</a:t>
            </a:r>
            <a:endParaRPr lang="en-US" dirty="0" smtClean="0">
              <a:latin typeface="Times" panose="02020603050405020304" pitchFamily="18" charset="0"/>
              <a:cs typeface="Times" panose="02020603050405020304" pitchFamily="18" charset="0"/>
            </a:endParaRPr>
          </a:p>
          <a:p>
            <a:pPr marL="0" indent="0">
              <a:buNone/>
            </a:pPr>
            <a:endParaRPr lang="en-US" dirty="0" smtClean="0">
              <a:latin typeface="Times" panose="02020603050405020304" pitchFamily="18" charset="0"/>
              <a:cs typeface="Times" panose="02020603050405020304" pitchFamily="18" charset="0"/>
            </a:endParaRPr>
          </a:p>
          <a:p>
            <a:pPr marL="0" indent="0">
              <a:lnSpc>
                <a:spcPct val="120000"/>
              </a:lnSpc>
              <a:buNone/>
            </a:pPr>
            <a:r>
              <a:rPr lang="en-US" b="1" dirty="0" smtClean="0">
                <a:latin typeface="Times" panose="02020603050405020304" pitchFamily="18" charset="0"/>
                <a:cs typeface="Times" panose="02020603050405020304" pitchFamily="18" charset="0"/>
              </a:rPr>
              <a:t>*</a:t>
            </a:r>
            <a:r>
              <a:rPr lang="vi-VN" b="1" dirty="0" smtClean="0">
                <a:solidFill>
                  <a:srgbClr val="C00000"/>
                </a:solidFill>
                <a:latin typeface="Times" panose="02020603050405020304" pitchFamily="18" charset="0"/>
                <a:cs typeface="Times" panose="02020603050405020304" pitchFamily="18" charset="0"/>
              </a:rPr>
              <a:t>„</a:t>
            </a:r>
            <a:r>
              <a:rPr lang="vi-VN" b="1" dirty="0">
                <a:solidFill>
                  <a:srgbClr val="C00000"/>
                </a:solidFill>
                <a:latin typeface="Times" panose="02020603050405020304" pitchFamily="18" charset="0"/>
                <a:cs typeface="Times" panose="02020603050405020304" pitchFamily="18" charset="0"/>
              </a:rPr>
              <a:t>mențiune privind reducerea riscului de îmbolnăvire” </a:t>
            </a:r>
            <a:r>
              <a:rPr lang="vi-VN" dirty="0">
                <a:latin typeface="Times" panose="02020603050405020304" pitchFamily="18" charset="0"/>
                <a:cs typeface="Times" panose="02020603050405020304" pitchFamily="18" charset="0"/>
              </a:rPr>
              <a:t>înseamnă orice mențiune de sănătate care </a:t>
            </a:r>
            <a:r>
              <a:rPr lang="ro-RO" dirty="0" smtClean="0">
                <a:latin typeface="Times" panose="02020603050405020304" pitchFamily="18" charset="0"/>
                <a:cs typeface="Times" panose="02020603050405020304" pitchFamily="18" charset="0"/>
              </a:rPr>
              <a:t>a</a:t>
            </a:r>
            <a:r>
              <a:rPr lang="vi-VN" dirty="0" smtClean="0">
                <a:latin typeface="Times" panose="02020603050405020304" pitchFamily="18" charset="0"/>
                <a:cs typeface="Times" panose="02020603050405020304" pitchFamily="18" charset="0"/>
              </a:rPr>
              <a:t>firmă</a:t>
            </a:r>
            <a:r>
              <a:rPr lang="vi-VN" dirty="0">
                <a:latin typeface="Times" panose="02020603050405020304" pitchFamily="18" charset="0"/>
                <a:cs typeface="Times" panose="02020603050405020304" pitchFamily="18" charset="0"/>
              </a:rPr>
              <a:t>, sugerează sau implică faptul că un factor de risc în dezvoltarea unei boli umane este redus semnificativ prin consumul unei categorii de </a:t>
            </a:r>
            <a:r>
              <a:rPr lang="ro-RO" dirty="0" smtClean="0">
                <a:latin typeface="Times" panose="02020603050405020304" pitchFamily="18" charset="0"/>
                <a:cs typeface="Times" panose="02020603050405020304" pitchFamily="18" charset="0"/>
              </a:rPr>
              <a:t>suplimente</a:t>
            </a:r>
            <a:r>
              <a:rPr lang="vi-VN" dirty="0" smtClean="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alimentare, al unui </a:t>
            </a:r>
            <a:r>
              <a:rPr lang="ro-RO" dirty="0" smtClean="0">
                <a:latin typeface="Times" panose="02020603050405020304" pitchFamily="18" charset="0"/>
                <a:cs typeface="Times" panose="02020603050405020304" pitchFamily="18" charset="0"/>
              </a:rPr>
              <a:t>supliment</a:t>
            </a:r>
            <a:r>
              <a:rPr lang="vi-VN" dirty="0" smtClean="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alimentar sau al unuia din constituenții acestuia;</a:t>
            </a:r>
          </a:p>
          <a:p>
            <a:pPr marL="0" indent="0">
              <a:buNone/>
            </a:pPr>
            <a:endParaRPr lang="en-US" dirty="0">
              <a:latin typeface="Times" panose="02020603050405020304" pitchFamily="18" charset="0"/>
              <a:cs typeface="Times"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1113909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684213" y="1285875"/>
            <a:ext cx="2808287" cy="5715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r>
              <a:rPr lang="ro-RO" b="1" dirty="0" smtClean="0">
                <a:solidFill>
                  <a:schemeClr val="tx1"/>
                </a:solidFill>
                <a:latin typeface="Times" panose="02020603050405020304" pitchFamily="18" charset="0"/>
                <a:ea typeface="+mj-ea"/>
                <a:cs typeface="Times" panose="02020603050405020304" pitchFamily="18" charset="0"/>
              </a:rPr>
              <a:t>Mențiuni nutriționale</a:t>
            </a:r>
            <a:endParaRPr lang="en-US" b="1" dirty="0">
              <a:solidFill>
                <a:schemeClr val="tx1"/>
              </a:solidFill>
              <a:latin typeface="Times" panose="02020603050405020304" pitchFamily="18" charset="0"/>
              <a:ea typeface="+mj-ea"/>
              <a:cs typeface="Times" panose="02020603050405020304" pitchFamily="18" charset="0"/>
            </a:endParaRPr>
          </a:p>
        </p:txBody>
      </p:sp>
      <p:sp>
        <p:nvSpPr>
          <p:cNvPr id="6" name="Rectangle 5"/>
          <p:cNvSpPr>
            <a:spLocks noChangeArrowheads="1"/>
          </p:cNvSpPr>
          <p:nvPr/>
        </p:nvSpPr>
        <p:spPr bwMode="auto">
          <a:xfrm>
            <a:off x="5148263" y="1268413"/>
            <a:ext cx="2663825" cy="6477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ro-RO" b="1" dirty="0" smtClean="0">
                <a:solidFill>
                  <a:schemeClr val="tx1"/>
                </a:solidFill>
                <a:latin typeface="Times" panose="02020603050405020304" pitchFamily="18" charset="0"/>
                <a:ea typeface="+mj-ea"/>
                <a:cs typeface="Times" panose="02020603050405020304" pitchFamily="18" charset="0"/>
              </a:rPr>
              <a:t>Mențiuni de sănătate</a:t>
            </a:r>
            <a:endParaRPr lang="en-US" b="1" dirty="0">
              <a:solidFill>
                <a:schemeClr val="tx1"/>
              </a:solidFill>
              <a:latin typeface="Times" panose="02020603050405020304" pitchFamily="18" charset="0"/>
              <a:ea typeface="+mj-ea"/>
              <a:cs typeface="Times" panose="02020603050405020304" pitchFamily="18" charset="0"/>
            </a:endParaRPr>
          </a:p>
        </p:txBody>
      </p:sp>
      <p:sp>
        <p:nvSpPr>
          <p:cNvPr id="7" name="Rectangle 6"/>
          <p:cNvSpPr>
            <a:spLocks noChangeArrowheads="1"/>
          </p:cNvSpPr>
          <p:nvPr/>
        </p:nvSpPr>
        <p:spPr bwMode="auto">
          <a:xfrm>
            <a:off x="323850" y="5013325"/>
            <a:ext cx="2159000" cy="12969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o-RO" altLang="cs-CZ" sz="1800" dirty="0" smtClean="0">
                <a:latin typeface="Times" panose="02020603050405020304" pitchFamily="18" charset="0"/>
                <a:cs typeface="Times" panose="02020603050405020304" pitchFamily="18" charset="0"/>
              </a:rPr>
              <a:t>L</a:t>
            </a:r>
            <a:r>
              <a:rPr lang="en-US" altLang="cs-CZ" sz="1800" dirty="0" err="1" smtClean="0">
                <a:latin typeface="Times" panose="02020603050405020304" pitchFamily="18" charset="0"/>
                <a:cs typeface="Times" panose="02020603050405020304" pitchFamily="18" charset="0"/>
              </a:rPr>
              <a:t>ist</a:t>
            </a:r>
            <a:r>
              <a:rPr lang="ro-RO" altLang="cs-CZ" sz="1800" dirty="0" smtClean="0">
                <a:latin typeface="Times" panose="02020603050405020304" pitchFamily="18" charset="0"/>
                <a:cs typeface="Times" panose="02020603050405020304" pitchFamily="18" charset="0"/>
              </a:rPr>
              <a:t>a p</a:t>
            </a:r>
            <a:r>
              <a:rPr lang="en-US" altLang="cs-CZ" sz="1800" dirty="0" smtClean="0">
                <a:latin typeface="Times" panose="02020603050405020304" pitchFamily="18" charset="0"/>
                <a:cs typeface="Times" panose="02020603050405020304" pitchFamily="18" charset="0"/>
              </a:rPr>
              <a:t>o</a:t>
            </a:r>
            <a:r>
              <a:rPr lang="ro-RO" altLang="cs-CZ" sz="1800" dirty="0" smtClean="0">
                <a:latin typeface="Times" panose="02020603050405020304" pitchFamily="18" charset="0"/>
                <a:cs typeface="Times" panose="02020603050405020304" pitchFamily="18" charset="0"/>
              </a:rPr>
              <a:t>z</a:t>
            </a:r>
            <a:r>
              <a:rPr lang="en-US" altLang="cs-CZ" sz="1800" dirty="0" err="1" smtClean="0">
                <a:latin typeface="Times" panose="02020603050405020304" pitchFamily="18" charset="0"/>
                <a:cs typeface="Times" panose="02020603050405020304" pitchFamily="18" charset="0"/>
              </a:rPr>
              <a:t>itiv</a:t>
            </a:r>
            <a:r>
              <a:rPr lang="ro-RO" altLang="cs-CZ" sz="1800" dirty="0" smtClean="0">
                <a:latin typeface="Times" panose="02020603050405020304" pitchFamily="18" charset="0"/>
                <a:cs typeface="Times" panose="02020603050405020304" pitchFamily="18" charset="0"/>
              </a:rPr>
              <a:t>ă cu</a:t>
            </a:r>
            <a:endParaRPr lang="en-US" altLang="cs-CZ" sz="1800" dirty="0">
              <a:latin typeface="Times" panose="02020603050405020304" pitchFamily="18" charset="0"/>
              <a:cs typeface="Times" panose="02020603050405020304" pitchFamily="18" charset="0"/>
            </a:endParaRPr>
          </a:p>
          <a:p>
            <a:pPr eaLnBrk="1" hangingPunct="1">
              <a:spcBef>
                <a:spcPct val="0"/>
              </a:spcBef>
              <a:buFontTx/>
              <a:buNone/>
            </a:pPr>
            <a:r>
              <a:rPr lang="ro-RO" altLang="cs-CZ" sz="1800" dirty="0" smtClean="0">
                <a:latin typeface="Times" panose="02020603050405020304" pitchFamily="18" charset="0"/>
                <a:cs typeface="Times" panose="02020603050405020304" pitchFamily="18" charset="0"/>
              </a:rPr>
              <a:t>Mențiuni n</a:t>
            </a:r>
            <a:r>
              <a:rPr lang="en-US" altLang="cs-CZ" sz="1800" dirty="0" err="1" smtClean="0">
                <a:latin typeface="Times" panose="02020603050405020304" pitchFamily="18" charset="0"/>
                <a:cs typeface="Times" panose="02020603050405020304" pitchFamily="18" charset="0"/>
              </a:rPr>
              <a:t>utri</a:t>
            </a:r>
            <a:r>
              <a:rPr lang="ro-RO" altLang="cs-CZ" sz="1800" dirty="0" smtClean="0">
                <a:latin typeface="Times" panose="02020603050405020304" pitchFamily="18" charset="0"/>
                <a:cs typeface="Times" panose="02020603050405020304" pitchFamily="18" charset="0"/>
              </a:rPr>
              <a:t>ț</a:t>
            </a:r>
            <a:r>
              <a:rPr lang="en-US" altLang="cs-CZ" sz="1800" dirty="0" err="1" smtClean="0">
                <a:latin typeface="Times" panose="02020603050405020304" pitchFamily="18" charset="0"/>
                <a:cs typeface="Times" panose="02020603050405020304" pitchFamily="18" charset="0"/>
              </a:rPr>
              <a:t>ional</a:t>
            </a:r>
            <a:r>
              <a:rPr lang="ro-RO" altLang="cs-CZ" sz="1800" dirty="0" smtClean="0">
                <a:latin typeface="Times" panose="02020603050405020304" pitchFamily="18" charset="0"/>
                <a:cs typeface="Times" panose="02020603050405020304" pitchFamily="18" charset="0"/>
              </a:rPr>
              <a:t>e</a:t>
            </a:r>
          </a:p>
          <a:p>
            <a:pPr eaLnBrk="1" hangingPunct="1">
              <a:spcBef>
                <a:spcPct val="0"/>
              </a:spcBef>
              <a:buFontTx/>
              <a:buNone/>
            </a:pPr>
            <a:r>
              <a:rPr lang="en-US" altLang="cs-CZ" sz="1800" dirty="0" smtClean="0">
                <a:latin typeface="Times" panose="02020603050405020304" pitchFamily="18" charset="0"/>
                <a:cs typeface="Times" panose="02020603050405020304" pitchFamily="18" charset="0"/>
              </a:rPr>
              <a:t>(</a:t>
            </a:r>
            <a:r>
              <a:rPr lang="en-US" altLang="cs-CZ" sz="1800" dirty="0" err="1" smtClean="0">
                <a:latin typeface="Times" panose="02020603050405020304" pitchFamily="18" charset="0"/>
                <a:cs typeface="Times" panose="02020603050405020304" pitchFamily="18" charset="0"/>
              </a:rPr>
              <a:t>Anex</a:t>
            </a:r>
            <a:r>
              <a:rPr lang="ro-RO" altLang="cs-CZ" sz="1800" dirty="0" smtClean="0">
                <a:latin typeface="Times" panose="02020603050405020304" pitchFamily="18" charset="0"/>
                <a:cs typeface="Times" panose="02020603050405020304" pitchFamily="18" charset="0"/>
              </a:rPr>
              <a:t>a </a:t>
            </a:r>
            <a:r>
              <a:rPr lang="en-US" altLang="cs-CZ" sz="1800" dirty="0" smtClean="0">
                <a:latin typeface="Times" panose="02020603050405020304" pitchFamily="18" charset="0"/>
                <a:cs typeface="Times" panose="02020603050405020304" pitchFamily="18" charset="0"/>
              </a:rPr>
              <a:t>1</a:t>
            </a:r>
            <a:r>
              <a:rPr lang="en-US" altLang="cs-CZ" sz="1800" dirty="0">
                <a:latin typeface="Times" panose="02020603050405020304" pitchFamily="18" charset="0"/>
                <a:cs typeface="Times" panose="02020603050405020304" pitchFamily="18" charset="0"/>
              </a:rPr>
              <a:t>)</a:t>
            </a:r>
          </a:p>
        </p:txBody>
      </p:sp>
      <p:sp>
        <p:nvSpPr>
          <p:cNvPr id="8" name="Rectangle 7"/>
          <p:cNvSpPr>
            <a:spLocks noChangeArrowheads="1"/>
          </p:cNvSpPr>
          <p:nvPr/>
        </p:nvSpPr>
        <p:spPr bwMode="auto">
          <a:xfrm>
            <a:off x="2771775" y="5013325"/>
            <a:ext cx="2232025" cy="1295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dirty="0">
              <a:latin typeface="Times" panose="02020603050405020304" pitchFamily="18" charset="0"/>
              <a:cs typeface="Times" panose="02020603050405020304" pitchFamily="18" charset="0"/>
            </a:endParaRPr>
          </a:p>
          <a:p>
            <a:pPr eaLnBrk="1" hangingPunct="1">
              <a:spcBef>
                <a:spcPct val="0"/>
              </a:spcBef>
              <a:buFontTx/>
              <a:buNone/>
            </a:pPr>
            <a:r>
              <a:rPr lang="en-US" altLang="cs-CZ" sz="1800" dirty="0" smtClean="0">
                <a:latin typeface="Times" panose="02020603050405020304" pitchFamily="18" charset="0"/>
                <a:cs typeface="Times" panose="02020603050405020304" pitchFamily="18" charset="0"/>
              </a:rPr>
              <a:t>List</a:t>
            </a:r>
            <a:r>
              <a:rPr lang="ro-RO" altLang="cs-CZ" sz="1800" dirty="0" smtClean="0">
                <a:latin typeface="Times" panose="02020603050405020304" pitchFamily="18" charset="0"/>
                <a:cs typeface="Times" panose="02020603050405020304" pitchFamily="18" charset="0"/>
              </a:rPr>
              <a:t>a cu mențiuni de </a:t>
            </a:r>
          </a:p>
          <a:p>
            <a:pPr eaLnBrk="1" hangingPunct="1">
              <a:spcBef>
                <a:spcPct val="0"/>
              </a:spcBef>
              <a:buFontTx/>
              <a:buNone/>
            </a:pPr>
            <a:r>
              <a:rPr lang="ro-RO" altLang="cs-CZ" sz="1800" dirty="0" smtClean="0">
                <a:latin typeface="Times" panose="02020603050405020304" pitchFamily="18" charset="0"/>
                <a:cs typeface="Times" panose="02020603050405020304" pitchFamily="18" charset="0"/>
              </a:rPr>
              <a:t>sănătate generice </a:t>
            </a:r>
          </a:p>
          <a:p>
            <a:pPr eaLnBrk="1" hangingPunct="1">
              <a:spcBef>
                <a:spcPct val="0"/>
              </a:spcBef>
              <a:buFontTx/>
              <a:buNone/>
            </a:pPr>
            <a:r>
              <a:rPr lang="ro-RO" altLang="cs-CZ" sz="1800" dirty="0" smtClean="0">
                <a:latin typeface="Times" panose="02020603050405020304" pitchFamily="18" charset="0"/>
                <a:cs typeface="Times" panose="02020603050405020304" pitchFamily="18" charset="0"/>
              </a:rPr>
              <a:t>aprobate</a:t>
            </a:r>
            <a:r>
              <a:rPr lang="en-US" altLang="cs-CZ" sz="1800" dirty="0" smtClean="0">
                <a:latin typeface="Times" panose="02020603050405020304" pitchFamily="18" charset="0"/>
                <a:cs typeface="Times" panose="02020603050405020304" pitchFamily="18" charset="0"/>
              </a:rPr>
              <a:t> </a:t>
            </a:r>
            <a:r>
              <a:rPr lang="ro-RO" altLang="cs-CZ" sz="1800" dirty="0" smtClean="0">
                <a:latin typeface="Times" panose="02020603050405020304" pitchFamily="18" charset="0"/>
                <a:cs typeface="Times" panose="02020603050405020304" pitchFamily="18" charset="0"/>
              </a:rPr>
              <a:t>conform</a:t>
            </a:r>
            <a:endParaRPr lang="en-US" altLang="cs-CZ" sz="1800" dirty="0">
              <a:latin typeface="Times" panose="02020603050405020304" pitchFamily="18" charset="0"/>
              <a:cs typeface="Times" panose="02020603050405020304" pitchFamily="18" charset="0"/>
            </a:endParaRPr>
          </a:p>
          <a:p>
            <a:pPr eaLnBrk="1" hangingPunct="1">
              <a:spcBef>
                <a:spcPct val="0"/>
              </a:spcBef>
              <a:buFontTx/>
              <a:buNone/>
            </a:pPr>
            <a:r>
              <a:rPr lang="en-US" altLang="cs-CZ" sz="1800" dirty="0" err="1" smtClean="0">
                <a:latin typeface="Times" panose="02020603050405020304" pitchFamily="18" charset="0"/>
                <a:cs typeface="Times" panose="02020603050405020304" pitchFamily="18" charset="0"/>
              </a:rPr>
              <a:t>Regula</a:t>
            </a:r>
            <a:r>
              <a:rPr lang="ro-RO" altLang="cs-CZ" sz="1800" dirty="0" smtClean="0">
                <a:latin typeface="Times" panose="02020603050405020304" pitchFamily="18" charset="0"/>
                <a:cs typeface="Times" panose="02020603050405020304" pitchFamily="18" charset="0"/>
              </a:rPr>
              <a:t>mentului</a:t>
            </a:r>
          </a:p>
          <a:p>
            <a:pPr eaLnBrk="1" hangingPunct="1">
              <a:spcBef>
                <a:spcPct val="0"/>
              </a:spcBef>
              <a:buFontTx/>
              <a:buNone/>
            </a:pPr>
            <a:r>
              <a:rPr lang="en-US" altLang="cs-CZ" sz="1800" dirty="0" smtClean="0">
                <a:latin typeface="Times" panose="02020603050405020304" pitchFamily="18" charset="0"/>
                <a:cs typeface="Times" panose="02020603050405020304" pitchFamily="18" charset="0"/>
              </a:rPr>
              <a:t> </a:t>
            </a:r>
            <a:r>
              <a:rPr lang="en-US" altLang="cs-CZ" sz="1800" dirty="0">
                <a:latin typeface="Times" panose="02020603050405020304" pitchFamily="18" charset="0"/>
                <a:cs typeface="Times" panose="02020603050405020304" pitchFamily="18" charset="0"/>
              </a:rPr>
              <a:t>432/2012</a:t>
            </a:r>
          </a:p>
          <a:p>
            <a:pPr eaLnBrk="1" hangingPunct="1">
              <a:spcBef>
                <a:spcPct val="0"/>
              </a:spcBef>
              <a:buFontTx/>
              <a:buNone/>
            </a:pPr>
            <a:endParaRPr lang="en-US" altLang="cs-CZ" sz="1800" dirty="0">
              <a:latin typeface="Times" panose="02020603050405020304" pitchFamily="18" charset="0"/>
              <a:cs typeface="Times" panose="02020603050405020304" pitchFamily="18" charset="0"/>
            </a:endParaRPr>
          </a:p>
        </p:txBody>
      </p:sp>
      <p:sp>
        <p:nvSpPr>
          <p:cNvPr id="9" name="Rectangle 10"/>
          <p:cNvSpPr>
            <a:spLocks noChangeArrowheads="1"/>
          </p:cNvSpPr>
          <p:nvPr/>
        </p:nvSpPr>
        <p:spPr bwMode="auto">
          <a:xfrm>
            <a:off x="7019925" y="5013325"/>
            <a:ext cx="1873250" cy="1295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cs-CZ" sz="1800" dirty="0" err="1" smtClean="0">
                <a:latin typeface="Times" panose="02020603050405020304" pitchFamily="18" charset="0"/>
                <a:cs typeface="Times" panose="02020603050405020304" pitchFamily="18" charset="0"/>
              </a:rPr>
              <a:t>Procedur</a:t>
            </a:r>
            <a:r>
              <a:rPr lang="ro-RO" altLang="cs-CZ" sz="1800" dirty="0" smtClean="0">
                <a:latin typeface="Times" panose="02020603050405020304" pitchFamily="18" charset="0"/>
                <a:cs typeface="Times" panose="02020603050405020304" pitchFamily="18" charset="0"/>
              </a:rPr>
              <a:t>ă</a:t>
            </a:r>
            <a:r>
              <a:rPr lang="en-US" altLang="cs-CZ" sz="1800" dirty="0" smtClean="0">
                <a:latin typeface="Times" panose="02020603050405020304" pitchFamily="18" charset="0"/>
                <a:cs typeface="Times" panose="02020603050405020304" pitchFamily="18" charset="0"/>
              </a:rPr>
              <a:t> </a:t>
            </a:r>
            <a:r>
              <a:rPr lang="en-US" altLang="cs-CZ" sz="1800" dirty="0">
                <a:latin typeface="Times" panose="02020603050405020304" pitchFamily="18" charset="0"/>
                <a:cs typeface="Times" panose="02020603050405020304" pitchFamily="18" charset="0"/>
              </a:rPr>
              <a:t>de </a:t>
            </a:r>
          </a:p>
          <a:p>
            <a:pPr eaLnBrk="1" hangingPunct="1">
              <a:spcBef>
                <a:spcPct val="0"/>
              </a:spcBef>
              <a:buFontTx/>
              <a:buNone/>
            </a:pPr>
            <a:r>
              <a:rPr lang="en-US" altLang="cs-CZ" sz="1800" dirty="0" err="1">
                <a:latin typeface="Times" panose="02020603050405020304" pitchFamily="18" charset="0"/>
                <a:cs typeface="Times" panose="02020603050405020304" pitchFamily="18" charset="0"/>
              </a:rPr>
              <a:t>autorizare</a:t>
            </a:r>
            <a:endParaRPr lang="en-US" altLang="cs-CZ" sz="1800" dirty="0">
              <a:latin typeface="Times" panose="02020603050405020304" pitchFamily="18" charset="0"/>
              <a:cs typeface="Times" panose="02020603050405020304" pitchFamily="18" charset="0"/>
            </a:endParaRPr>
          </a:p>
        </p:txBody>
      </p:sp>
      <p:sp>
        <p:nvSpPr>
          <p:cNvPr id="10" name="Line 16"/>
          <p:cNvSpPr>
            <a:spLocks noChangeShapeType="1"/>
          </p:cNvSpPr>
          <p:nvPr/>
        </p:nvSpPr>
        <p:spPr bwMode="auto">
          <a:xfrm>
            <a:off x="1619250" y="2205038"/>
            <a:ext cx="1588" cy="2806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panose="02020603050405020304" pitchFamily="18" charset="0"/>
              <a:cs typeface="Times" panose="02020603050405020304" pitchFamily="18" charset="0"/>
            </a:endParaRPr>
          </a:p>
        </p:txBody>
      </p:sp>
      <p:sp>
        <p:nvSpPr>
          <p:cNvPr id="11" name="Line 17"/>
          <p:cNvSpPr>
            <a:spLocks noChangeShapeType="1"/>
          </p:cNvSpPr>
          <p:nvPr/>
        </p:nvSpPr>
        <p:spPr bwMode="auto">
          <a:xfrm>
            <a:off x="6227763" y="1916113"/>
            <a:ext cx="1368425"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panose="02020603050405020304" pitchFamily="18" charset="0"/>
              <a:cs typeface="Times" panose="02020603050405020304" pitchFamily="18" charset="0"/>
            </a:endParaRPr>
          </a:p>
        </p:txBody>
      </p:sp>
      <p:sp>
        <p:nvSpPr>
          <p:cNvPr id="12" name="Rectangle 23"/>
          <p:cNvSpPr>
            <a:spLocks noChangeArrowheads="1"/>
          </p:cNvSpPr>
          <p:nvPr/>
        </p:nvSpPr>
        <p:spPr bwMode="auto">
          <a:xfrm>
            <a:off x="1979613" y="3068638"/>
            <a:ext cx="2087562" cy="10080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o-RO" altLang="cs-CZ" sz="1800" dirty="0" smtClean="0">
                <a:latin typeface="Times" panose="02020603050405020304" pitchFamily="18" charset="0"/>
                <a:cs typeface="Times" panose="02020603050405020304" pitchFamily="18" charset="0"/>
              </a:rPr>
              <a:t>Bazate pe dovezi </a:t>
            </a:r>
          </a:p>
          <a:p>
            <a:pPr eaLnBrk="1" hangingPunct="1">
              <a:spcBef>
                <a:spcPct val="0"/>
              </a:spcBef>
              <a:buFontTx/>
              <a:buNone/>
            </a:pPr>
            <a:r>
              <a:rPr lang="ro-RO" altLang="cs-CZ" sz="1800" dirty="0" smtClean="0">
                <a:latin typeface="Times" panose="02020603050405020304" pitchFamily="18" charset="0"/>
                <a:cs typeface="Times" panose="02020603050405020304" pitchFamily="18" charset="0"/>
              </a:rPr>
              <a:t>științifice general </a:t>
            </a:r>
          </a:p>
          <a:p>
            <a:pPr eaLnBrk="1" hangingPunct="1">
              <a:spcBef>
                <a:spcPct val="0"/>
              </a:spcBef>
              <a:buFontTx/>
              <a:buNone/>
            </a:pPr>
            <a:r>
              <a:rPr lang="ro-RO" altLang="cs-CZ" sz="1800" dirty="0" smtClean="0">
                <a:latin typeface="Times" panose="02020603050405020304" pitchFamily="18" charset="0"/>
                <a:cs typeface="Times" panose="02020603050405020304" pitchFamily="18" charset="0"/>
              </a:rPr>
              <a:t>acceptate</a:t>
            </a:r>
            <a:r>
              <a:rPr lang="cs-CZ" altLang="cs-CZ" sz="1800" dirty="0" smtClean="0">
                <a:latin typeface="Times" panose="02020603050405020304" pitchFamily="18" charset="0"/>
                <a:cs typeface="Times" panose="02020603050405020304" pitchFamily="18" charset="0"/>
              </a:rPr>
              <a:t>(Art13.1</a:t>
            </a:r>
            <a:r>
              <a:rPr lang="cs-CZ" altLang="cs-CZ" sz="1800" dirty="0">
                <a:latin typeface="Times" panose="02020603050405020304" pitchFamily="18" charset="0"/>
                <a:cs typeface="Times" panose="02020603050405020304" pitchFamily="18" charset="0"/>
              </a:rPr>
              <a:t>)</a:t>
            </a:r>
            <a:endParaRPr lang="en-US" altLang="cs-CZ" sz="1800" dirty="0">
              <a:latin typeface="Times" panose="02020603050405020304" pitchFamily="18" charset="0"/>
              <a:cs typeface="Times" panose="02020603050405020304" pitchFamily="18" charset="0"/>
            </a:endParaRPr>
          </a:p>
        </p:txBody>
      </p:sp>
      <p:sp>
        <p:nvSpPr>
          <p:cNvPr id="13" name="Rectangle 26"/>
          <p:cNvSpPr>
            <a:spLocks noChangeArrowheads="1"/>
          </p:cNvSpPr>
          <p:nvPr/>
        </p:nvSpPr>
        <p:spPr bwMode="auto">
          <a:xfrm>
            <a:off x="4214813" y="3068638"/>
            <a:ext cx="2301875" cy="1646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cs-CZ" sz="1800" dirty="0" err="1">
                <a:latin typeface="Times" panose="02020603050405020304" pitchFamily="18" charset="0"/>
                <a:cs typeface="Times" panose="02020603050405020304" pitchFamily="18" charset="0"/>
              </a:rPr>
              <a:t>Bazate</a:t>
            </a:r>
            <a:r>
              <a:rPr lang="en-US" altLang="cs-CZ" sz="1800" dirty="0">
                <a:latin typeface="Times" panose="02020603050405020304" pitchFamily="18" charset="0"/>
                <a:cs typeface="Times" panose="02020603050405020304" pitchFamily="18" charset="0"/>
              </a:rPr>
              <a:t> </a:t>
            </a:r>
            <a:r>
              <a:rPr lang="en-US" altLang="cs-CZ" sz="1800" dirty="0" err="1">
                <a:latin typeface="Times" panose="02020603050405020304" pitchFamily="18" charset="0"/>
                <a:cs typeface="Times" panose="02020603050405020304" pitchFamily="18" charset="0"/>
              </a:rPr>
              <a:t>pe</a:t>
            </a:r>
            <a:r>
              <a:rPr lang="en-US" altLang="cs-CZ" sz="1800" dirty="0">
                <a:latin typeface="Times" panose="02020603050405020304" pitchFamily="18" charset="0"/>
                <a:cs typeface="Times" panose="02020603050405020304" pitchFamily="18" charset="0"/>
              </a:rPr>
              <a:t> </a:t>
            </a:r>
            <a:r>
              <a:rPr lang="en-US" altLang="cs-CZ" sz="1800" dirty="0" err="1">
                <a:latin typeface="Times" panose="02020603050405020304" pitchFamily="18" charset="0"/>
                <a:cs typeface="Times" panose="02020603050405020304" pitchFamily="18" charset="0"/>
              </a:rPr>
              <a:t>dovezi</a:t>
            </a:r>
            <a:r>
              <a:rPr lang="en-US" altLang="cs-CZ" sz="1800" dirty="0">
                <a:latin typeface="Times" panose="02020603050405020304" pitchFamily="18" charset="0"/>
                <a:cs typeface="Times" panose="02020603050405020304" pitchFamily="18" charset="0"/>
              </a:rPr>
              <a:t> </a:t>
            </a:r>
          </a:p>
          <a:p>
            <a:pPr eaLnBrk="1" hangingPunct="1">
              <a:spcBef>
                <a:spcPct val="0"/>
              </a:spcBef>
              <a:buFontTx/>
              <a:buNone/>
            </a:pPr>
            <a:r>
              <a:rPr lang="en-US" altLang="cs-CZ" sz="1800" dirty="0" err="1">
                <a:latin typeface="Times" panose="02020603050405020304" pitchFamily="18" charset="0"/>
                <a:cs typeface="Times" panose="02020603050405020304" pitchFamily="18" charset="0"/>
              </a:rPr>
              <a:t>științifice</a:t>
            </a:r>
            <a:r>
              <a:rPr lang="en-US" altLang="cs-CZ" sz="1800" dirty="0">
                <a:latin typeface="Times" panose="02020603050405020304" pitchFamily="18" charset="0"/>
                <a:cs typeface="Times" panose="02020603050405020304" pitchFamily="18" charset="0"/>
              </a:rPr>
              <a:t> </a:t>
            </a:r>
            <a:r>
              <a:rPr lang="ro-RO" altLang="cs-CZ" sz="1800" dirty="0" smtClean="0">
                <a:latin typeface="Times" panose="02020603050405020304" pitchFamily="18" charset="0"/>
                <a:cs typeface="Times" panose="02020603050405020304" pitchFamily="18" charset="0"/>
              </a:rPr>
              <a:t> recent </a:t>
            </a:r>
          </a:p>
          <a:p>
            <a:pPr eaLnBrk="1" hangingPunct="1">
              <a:spcBef>
                <a:spcPct val="0"/>
              </a:spcBef>
              <a:buFontTx/>
              <a:buNone/>
            </a:pPr>
            <a:r>
              <a:rPr lang="ro-RO" altLang="cs-CZ" sz="1800" dirty="0" smtClean="0">
                <a:latin typeface="Times" panose="02020603050405020304" pitchFamily="18" charset="0"/>
                <a:cs typeface="Times" panose="02020603050405020304" pitchFamily="18" charset="0"/>
              </a:rPr>
              <a:t>stabilite și/sau</a:t>
            </a:r>
            <a:r>
              <a:rPr lang="en-US" altLang="cs-CZ" sz="1800" dirty="0" smtClean="0">
                <a:latin typeface="Times" panose="02020603050405020304" pitchFamily="18" charset="0"/>
                <a:cs typeface="Times" panose="02020603050405020304" pitchFamily="18" charset="0"/>
              </a:rPr>
              <a:t> </a:t>
            </a:r>
            <a:r>
              <a:rPr lang="ro-RO" altLang="cs-CZ" sz="1800" dirty="0" smtClean="0">
                <a:latin typeface="Times" panose="02020603050405020304" pitchFamily="18" charset="0"/>
                <a:cs typeface="Times" panose="02020603050405020304" pitchFamily="18" charset="0"/>
              </a:rPr>
              <a:t>care </a:t>
            </a:r>
          </a:p>
          <a:p>
            <a:pPr eaLnBrk="1" hangingPunct="1">
              <a:spcBef>
                <a:spcPct val="0"/>
              </a:spcBef>
              <a:buFontTx/>
              <a:buNone/>
            </a:pPr>
            <a:r>
              <a:rPr lang="ro-RO" altLang="cs-CZ" sz="1800" dirty="0" smtClean="0">
                <a:latin typeface="Times" panose="02020603050405020304" pitchFamily="18" charset="0"/>
                <a:cs typeface="Times" panose="02020603050405020304" pitchFamily="18" charset="0"/>
              </a:rPr>
              <a:t>includ o cerere de </a:t>
            </a:r>
          </a:p>
          <a:p>
            <a:pPr eaLnBrk="1" hangingPunct="1">
              <a:spcBef>
                <a:spcPct val="0"/>
              </a:spcBef>
              <a:buFontTx/>
              <a:buNone/>
            </a:pPr>
            <a:r>
              <a:rPr lang="ro-RO" altLang="cs-CZ" sz="1800" dirty="0">
                <a:latin typeface="Times" panose="02020603050405020304" pitchFamily="18" charset="0"/>
                <a:cs typeface="Times" panose="02020603050405020304" pitchFamily="18" charset="0"/>
              </a:rPr>
              <a:t>p</a:t>
            </a:r>
            <a:r>
              <a:rPr lang="ro-RO" altLang="cs-CZ" sz="1800" dirty="0" smtClean="0">
                <a:latin typeface="Times" panose="02020603050405020304" pitchFamily="18" charset="0"/>
                <a:cs typeface="Times" panose="02020603050405020304" pitchFamily="18" charset="0"/>
              </a:rPr>
              <a:t>rotecție a datelor</a:t>
            </a:r>
            <a:endParaRPr lang="en-US" altLang="cs-CZ" sz="1800" dirty="0">
              <a:latin typeface="Times" panose="02020603050405020304" pitchFamily="18" charset="0"/>
              <a:cs typeface="Times" panose="02020603050405020304" pitchFamily="18" charset="0"/>
            </a:endParaRPr>
          </a:p>
          <a:p>
            <a:pPr eaLnBrk="1" hangingPunct="1">
              <a:spcBef>
                <a:spcPct val="0"/>
              </a:spcBef>
              <a:buFontTx/>
              <a:buNone/>
            </a:pPr>
            <a:r>
              <a:rPr lang="en-US" altLang="cs-CZ" sz="1800" dirty="0" smtClean="0">
                <a:latin typeface="Times" panose="02020603050405020304" pitchFamily="18" charset="0"/>
                <a:cs typeface="Times" panose="02020603050405020304" pitchFamily="18" charset="0"/>
              </a:rPr>
              <a:t>(</a:t>
            </a:r>
            <a:r>
              <a:rPr lang="cs-CZ" altLang="cs-CZ" sz="1800" dirty="0">
                <a:latin typeface="Times" panose="02020603050405020304" pitchFamily="18" charset="0"/>
                <a:cs typeface="Times" panose="02020603050405020304" pitchFamily="18" charset="0"/>
              </a:rPr>
              <a:t>Art. </a:t>
            </a:r>
            <a:r>
              <a:rPr lang="en-US" altLang="cs-CZ" sz="1800" dirty="0">
                <a:latin typeface="Times" panose="02020603050405020304" pitchFamily="18" charset="0"/>
                <a:cs typeface="Times" panose="02020603050405020304" pitchFamily="18" charset="0"/>
              </a:rPr>
              <a:t>13.5)  </a:t>
            </a:r>
          </a:p>
        </p:txBody>
      </p:sp>
      <p:sp>
        <p:nvSpPr>
          <p:cNvPr id="14" name="Line 28"/>
          <p:cNvSpPr>
            <a:spLocks noChangeShapeType="1"/>
          </p:cNvSpPr>
          <p:nvPr/>
        </p:nvSpPr>
        <p:spPr bwMode="auto">
          <a:xfrm flipH="1">
            <a:off x="2916238" y="1916113"/>
            <a:ext cx="3311525"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panose="02020603050405020304" pitchFamily="18" charset="0"/>
              <a:cs typeface="Times" panose="02020603050405020304" pitchFamily="18" charset="0"/>
            </a:endParaRPr>
          </a:p>
        </p:txBody>
      </p:sp>
      <p:sp>
        <p:nvSpPr>
          <p:cNvPr id="15" name="Line 29"/>
          <p:cNvSpPr>
            <a:spLocks noChangeShapeType="1"/>
          </p:cNvSpPr>
          <p:nvPr/>
        </p:nvSpPr>
        <p:spPr bwMode="auto">
          <a:xfrm flipH="1">
            <a:off x="5580063" y="1916113"/>
            <a:ext cx="647700"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panose="02020603050405020304" pitchFamily="18" charset="0"/>
              <a:cs typeface="Times" panose="02020603050405020304" pitchFamily="18" charset="0"/>
            </a:endParaRPr>
          </a:p>
        </p:txBody>
      </p:sp>
      <p:sp>
        <p:nvSpPr>
          <p:cNvPr id="16" name="Line 30"/>
          <p:cNvSpPr>
            <a:spLocks noChangeShapeType="1"/>
          </p:cNvSpPr>
          <p:nvPr/>
        </p:nvSpPr>
        <p:spPr bwMode="auto">
          <a:xfrm>
            <a:off x="3492500" y="4076700"/>
            <a:ext cx="12700" cy="952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panose="02020603050405020304" pitchFamily="18" charset="0"/>
              <a:cs typeface="Times" panose="02020603050405020304" pitchFamily="18" charset="0"/>
            </a:endParaRPr>
          </a:p>
        </p:txBody>
      </p:sp>
      <p:sp>
        <p:nvSpPr>
          <p:cNvPr id="17" name="Line 31"/>
          <p:cNvSpPr>
            <a:spLocks noChangeShapeType="1"/>
          </p:cNvSpPr>
          <p:nvPr/>
        </p:nvSpPr>
        <p:spPr bwMode="auto">
          <a:xfrm>
            <a:off x="5940425" y="4724400"/>
            <a:ext cx="317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panose="02020603050405020304" pitchFamily="18" charset="0"/>
              <a:cs typeface="Times" panose="02020603050405020304" pitchFamily="18" charset="0"/>
            </a:endParaRPr>
          </a:p>
        </p:txBody>
      </p:sp>
      <p:sp>
        <p:nvSpPr>
          <p:cNvPr id="18" name="Rectangle 32"/>
          <p:cNvSpPr>
            <a:spLocks noChangeArrowheads="1"/>
          </p:cNvSpPr>
          <p:nvPr/>
        </p:nvSpPr>
        <p:spPr bwMode="auto">
          <a:xfrm>
            <a:off x="755650" y="2133600"/>
            <a:ext cx="7416800" cy="2873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o-RO" altLang="cs-CZ" sz="1800" dirty="0" smtClean="0">
                <a:solidFill>
                  <a:srgbClr val="4D4D4D"/>
                </a:solidFill>
                <a:latin typeface="Times" panose="02020603050405020304" pitchFamily="18" charset="0"/>
                <a:cs typeface="Times" panose="02020603050405020304" pitchFamily="18" charset="0"/>
              </a:rPr>
              <a:t>Profiluri n</a:t>
            </a:r>
            <a:r>
              <a:rPr lang="en-US" altLang="cs-CZ" sz="1800" dirty="0" err="1" smtClean="0">
                <a:solidFill>
                  <a:srgbClr val="4D4D4D"/>
                </a:solidFill>
                <a:latin typeface="Times" panose="02020603050405020304" pitchFamily="18" charset="0"/>
                <a:cs typeface="Times" panose="02020603050405020304" pitchFamily="18" charset="0"/>
              </a:rPr>
              <a:t>utri</a:t>
            </a:r>
            <a:r>
              <a:rPr lang="ro-RO" altLang="cs-CZ" sz="1800" dirty="0" smtClean="0">
                <a:solidFill>
                  <a:srgbClr val="4D4D4D"/>
                </a:solidFill>
                <a:latin typeface="Times" panose="02020603050405020304" pitchFamily="18" charset="0"/>
                <a:cs typeface="Times" panose="02020603050405020304" pitchFamily="18" charset="0"/>
              </a:rPr>
              <a:t>ț</a:t>
            </a:r>
            <a:r>
              <a:rPr lang="en-US" altLang="cs-CZ" sz="1800" dirty="0" err="1" smtClean="0">
                <a:solidFill>
                  <a:srgbClr val="4D4D4D"/>
                </a:solidFill>
                <a:latin typeface="Times" panose="02020603050405020304" pitchFamily="18" charset="0"/>
                <a:cs typeface="Times" panose="02020603050405020304" pitchFamily="18" charset="0"/>
              </a:rPr>
              <a:t>ional</a:t>
            </a:r>
            <a:r>
              <a:rPr lang="ro-RO" altLang="cs-CZ" sz="1800" dirty="0" smtClean="0">
                <a:solidFill>
                  <a:srgbClr val="4D4D4D"/>
                </a:solidFill>
                <a:latin typeface="Times" panose="02020603050405020304" pitchFamily="18" charset="0"/>
                <a:cs typeface="Times" panose="02020603050405020304" pitchFamily="18" charset="0"/>
              </a:rPr>
              <a:t>e</a:t>
            </a:r>
            <a:r>
              <a:rPr lang="en-US" altLang="cs-CZ" sz="1800" dirty="0" smtClean="0">
                <a:solidFill>
                  <a:srgbClr val="4D4D4D"/>
                </a:solidFill>
                <a:latin typeface="Times" panose="02020603050405020304" pitchFamily="18" charset="0"/>
                <a:cs typeface="Times" panose="02020603050405020304" pitchFamily="18" charset="0"/>
              </a:rPr>
              <a:t> (</a:t>
            </a:r>
            <a:r>
              <a:rPr lang="en-US" altLang="cs-CZ" sz="1800" dirty="0">
                <a:solidFill>
                  <a:srgbClr val="4D4D4D"/>
                </a:solidFill>
                <a:latin typeface="Times" panose="02020603050405020304" pitchFamily="18" charset="0"/>
                <a:cs typeface="Times" panose="02020603050405020304" pitchFamily="18" charset="0"/>
              </a:rPr>
              <a:t>Art 4) – </a:t>
            </a:r>
            <a:r>
              <a:rPr lang="ro-RO" altLang="cs-CZ" sz="1800" dirty="0" smtClean="0">
                <a:solidFill>
                  <a:srgbClr val="4D4D4D"/>
                </a:solidFill>
                <a:latin typeface="Times" panose="02020603050405020304" pitchFamily="18" charset="0"/>
                <a:cs typeface="Times" panose="02020603050405020304" pitchFamily="18" charset="0"/>
              </a:rPr>
              <a:t>derogare propusă pentru</a:t>
            </a:r>
            <a:r>
              <a:rPr lang="en-US" altLang="cs-CZ" sz="1800" dirty="0" smtClean="0">
                <a:solidFill>
                  <a:srgbClr val="4D4D4D"/>
                </a:solidFill>
                <a:latin typeface="Times" panose="02020603050405020304" pitchFamily="18" charset="0"/>
                <a:cs typeface="Times" panose="02020603050405020304" pitchFamily="18" charset="0"/>
              </a:rPr>
              <a:t> </a:t>
            </a:r>
            <a:r>
              <a:rPr lang="ro-RO" altLang="cs-CZ" sz="1800" dirty="0" smtClean="0">
                <a:solidFill>
                  <a:srgbClr val="4D4D4D"/>
                </a:solidFill>
                <a:latin typeface="Times" panose="02020603050405020304" pitchFamily="18" charset="0"/>
                <a:cs typeface="Times" panose="02020603050405020304" pitchFamily="18" charset="0"/>
              </a:rPr>
              <a:t>SA</a:t>
            </a:r>
            <a:r>
              <a:rPr lang="en-US" altLang="cs-CZ" sz="1800" dirty="0" smtClean="0">
                <a:solidFill>
                  <a:srgbClr val="4D4D4D"/>
                </a:solidFill>
                <a:latin typeface="Times" panose="02020603050405020304" pitchFamily="18" charset="0"/>
                <a:cs typeface="Times" panose="02020603050405020304" pitchFamily="18" charset="0"/>
              </a:rPr>
              <a:t> </a:t>
            </a:r>
            <a:endParaRPr lang="en-US" altLang="cs-CZ" sz="1800" dirty="0">
              <a:solidFill>
                <a:srgbClr val="4D4D4D"/>
              </a:solidFill>
              <a:latin typeface="Times" panose="02020603050405020304" pitchFamily="18" charset="0"/>
              <a:cs typeface="Times" panose="02020603050405020304" pitchFamily="18" charset="0"/>
            </a:endParaRPr>
          </a:p>
        </p:txBody>
      </p:sp>
      <p:sp>
        <p:nvSpPr>
          <p:cNvPr id="19" name="Rectangle 34"/>
          <p:cNvSpPr>
            <a:spLocks noChangeArrowheads="1"/>
          </p:cNvSpPr>
          <p:nvPr/>
        </p:nvSpPr>
        <p:spPr bwMode="auto">
          <a:xfrm>
            <a:off x="6659562" y="2997200"/>
            <a:ext cx="2484437" cy="1477328"/>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vi-VN" altLang="cs-CZ" sz="1800" dirty="0" smtClean="0">
                <a:latin typeface="Times" panose="02020603050405020304" pitchFamily="18" charset="0"/>
                <a:cs typeface="Times" panose="02020603050405020304" pitchFamily="18" charset="0"/>
              </a:rPr>
              <a:t>Mențiuni privind</a:t>
            </a:r>
            <a:r>
              <a:rPr lang="ro-RO" altLang="cs-CZ" sz="1800" dirty="0" smtClean="0">
                <a:latin typeface="Times" panose="02020603050405020304" pitchFamily="18" charset="0"/>
                <a:cs typeface="Times" panose="02020603050405020304" pitchFamily="18" charset="0"/>
              </a:rPr>
              <a:t> </a:t>
            </a:r>
            <a:r>
              <a:rPr lang="vi-VN" altLang="cs-CZ" sz="1800" dirty="0" smtClean="0">
                <a:latin typeface="Times" panose="02020603050405020304" pitchFamily="18" charset="0"/>
                <a:cs typeface="Times" panose="02020603050405020304" pitchFamily="18" charset="0"/>
              </a:rPr>
              <a:t>reducerea </a:t>
            </a:r>
            <a:r>
              <a:rPr lang="vi-VN" altLang="cs-CZ" sz="1800" dirty="0">
                <a:latin typeface="Times" panose="02020603050405020304" pitchFamily="18" charset="0"/>
                <a:cs typeface="Times" panose="02020603050405020304" pitchFamily="18" charset="0"/>
              </a:rPr>
              <a:t>riscului de </a:t>
            </a:r>
            <a:r>
              <a:rPr lang="vi-VN" altLang="cs-CZ" sz="1800" dirty="0" smtClean="0">
                <a:latin typeface="Times" panose="02020603050405020304" pitchFamily="18" charset="0"/>
                <a:cs typeface="Times" panose="02020603050405020304" pitchFamily="18" charset="0"/>
              </a:rPr>
              <a:t>îmbolnăvire</a:t>
            </a:r>
            <a:r>
              <a:rPr lang="ro-RO" altLang="cs-CZ" sz="1800" dirty="0" smtClean="0">
                <a:latin typeface="Times" panose="02020603050405020304" pitchFamily="18" charset="0"/>
                <a:cs typeface="Times" panose="02020603050405020304" pitchFamily="18" charset="0"/>
              </a:rPr>
              <a:t> </a:t>
            </a:r>
            <a:r>
              <a:rPr lang="vi-VN" altLang="cs-CZ" sz="1800" dirty="0" smtClean="0">
                <a:latin typeface="Times" panose="02020603050405020304" pitchFamily="18" charset="0"/>
                <a:cs typeface="Times" panose="02020603050405020304" pitchFamily="18" charset="0"/>
              </a:rPr>
              <a:t>și</a:t>
            </a:r>
            <a:r>
              <a:rPr lang="ro-RO" altLang="cs-CZ" sz="1800" dirty="0" smtClean="0">
                <a:latin typeface="Times" panose="02020603050405020304" pitchFamily="18" charset="0"/>
                <a:cs typeface="Times" panose="02020603050405020304" pitchFamily="18" charset="0"/>
              </a:rPr>
              <a:t> m</a:t>
            </a:r>
            <a:r>
              <a:rPr lang="vi-VN" altLang="cs-CZ" sz="1800" dirty="0" smtClean="0">
                <a:latin typeface="Times" panose="02020603050405020304" pitchFamily="18" charset="0"/>
                <a:cs typeface="Times" panose="02020603050405020304" pitchFamily="18" charset="0"/>
              </a:rPr>
              <a:t>ențiuni</a:t>
            </a:r>
            <a:r>
              <a:rPr lang="ro-RO" altLang="cs-CZ" sz="1800" dirty="0" smtClean="0">
                <a:latin typeface="Times" panose="02020603050405020304" pitchFamily="18" charset="0"/>
                <a:cs typeface="Times" panose="02020603050405020304" pitchFamily="18" charset="0"/>
              </a:rPr>
              <a:t> </a:t>
            </a:r>
            <a:r>
              <a:rPr lang="vi-VN" altLang="cs-CZ" sz="1800" dirty="0" smtClean="0">
                <a:latin typeface="Times" panose="02020603050405020304" pitchFamily="18" charset="0"/>
                <a:cs typeface="Times" panose="02020603050405020304" pitchFamily="18" charset="0"/>
              </a:rPr>
              <a:t>privind</a:t>
            </a:r>
            <a:r>
              <a:rPr lang="ro-RO" altLang="cs-CZ" sz="1800" dirty="0" smtClean="0">
                <a:latin typeface="Times" panose="02020603050405020304" pitchFamily="18" charset="0"/>
                <a:cs typeface="Times" panose="02020603050405020304" pitchFamily="18" charset="0"/>
              </a:rPr>
              <a:t> </a:t>
            </a:r>
            <a:r>
              <a:rPr lang="vi-VN" altLang="cs-CZ" sz="1800" dirty="0" smtClean="0">
                <a:latin typeface="Times" panose="02020603050405020304" pitchFamily="18" charset="0"/>
                <a:cs typeface="Times" panose="02020603050405020304" pitchFamily="18" charset="0"/>
              </a:rPr>
              <a:t>dezvoltarea</a:t>
            </a:r>
            <a:r>
              <a:rPr lang="ro-RO" altLang="cs-CZ" sz="1800" dirty="0" smtClean="0">
                <a:latin typeface="Times" panose="02020603050405020304" pitchFamily="18" charset="0"/>
                <a:cs typeface="Times" panose="02020603050405020304" pitchFamily="18" charset="0"/>
              </a:rPr>
              <a:t> </a:t>
            </a:r>
            <a:r>
              <a:rPr lang="vi-VN" altLang="cs-CZ" sz="1800" dirty="0" smtClean="0">
                <a:latin typeface="Times" panose="02020603050405020304" pitchFamily="18" charset="0"/>
                <a:cs typeface="Times" panose="02020603050405020304" pitchFamily="18" charset="0"/>
              </a:rPr>
              <a:t>și</a:t>
            </a:r>
            <a:r>
              <a:rPr lang="ro-RO" altLang="cs-CZ" sz="1800" dirty="0" smtClean="0">
                <a:latin typeface="Times" panose="02020603050405020304" pitchFamily="18" charset="0"/>
                <a:cs typeface="Times" panose="02020603050405020304" pitchFamily="18" charset="0"/>
              </a:rPr>
              <a:t> s</a:t>
            </a:r>
            <a:r>
              <a:rPr lang="vi-VN" altLang="cs-CZ" sz="1800" dirty="0" smtClean="0">
                <a:latin typeface="Times" panose="02020603050405020304" pitchFamily="18" charset="0"/>
                <a:cs typeface="Times" panose="02020603050405020304" pitchFamily="18" charset="0"/>
              </a:rPr>
              <a:t>ănătatea copiilo</a:t>
            </a:r>
            <a:r>
              <a:rPr lang="ro-RO" altLang="cs-CZ" sz="1800" dirty="0" smtClean="0">
                <a:latin typeface="Times" panose="02020603050405020304" pitchFamily="18" charset="0"/>
                <a:cs typeface="Times" panose="02020603050405020304" pitchFamily="18" charset="0"/>
              </a:rPr>
              <a:t>r</a:t>
            </a:r>
            <a:r>
              <a:rPr lang="en-US" altLang="cs-CZ" sz="1800" dirty="0" smtClean="0">
                <a:latin typeface="Times" panose="02020603050405020304" pitchFamily="18" charset="0"/>
                <a:cs typeface="Times" panose="02020603050405020304" pitchFamily="18" charset="0"/>
              </a:rPr>
              <a:t>(art.14</a:t>
            </a:r>
            <a:r>
              <a:rPr lang="en-US" altLang="cs-CZ" sz="1800" dirty="0">
                <a:latin typeface="Times" panose="02020603050405020304" pitchFamily="18" charset="0"/>
                <a:cs typeface="Times" panose="02020603050405020304" pitchFamily="18" charset="0"/>
              </a:rPr>
              <a:t>)</a:t>
            </a:r>
          </a:p>
        </p:txBody>
      </p:sp>
      <p:sp>
        <p:nvSpPr>
          <p:cNvPr id="20" name="Line 35"/>
          <p:cNvSpPr>
            <a:spLocks noChangeShapeType="1"/>
          </p:cNvSpPr>
          <p:nvPr/>
        </p:nvSpPr>
        <p:spPr bwMode="auto">
          <a:xfrm flipH="1">
            <a:off x="7812088" y="4437063"/>
            <a:ext cx="0" cy="538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panose="02020603050405020304" pitchFamily="18" charset="0"/>
              <a:cs typeface="Times" panose="02020603050405020304" pitchFamily="18" charset="0"/>
            </a:endParaRPr>
          </a:p>
        </p:txBody>
      </p:sp>
      <p:sp>
        <p:nvSpPr>
          <p:cNvPr id="21" name="Rectangle 36"/>
          <p:cNvSpPr>
            <a:spLocks noChangeArrowheads="1"/>
          </p:cNvSpPr>
          <p:nvPr/>
        </p:nvSpPr>
        <p:spPr bwMode="auto">
          <a:xfrm>
            <a:off x="5148263" y="5013325"/>
            <a:ext cx="1728787" cy="1295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o-RO" altLang="cs-CZ" sz="1800" dirty="0" smtClean="0">
                <a:latin typeface="Times" panose="02020603050405020304" pitchFamily="18" charset="0"/>
                <a:cs typeface="Times" panose="02020603050405020304" pitchFamily="18" charset="0"/>
              </a:rPr>
              <a:t>Procedură de </a:t>
            </a:r>
          </a:p>
          <a:p>
            <a:pPr eaLnBrk="1" hangingPunct="1">
              <a:spcBef>
                <a:spcPct val="0"/>
              </a:spcBef>
              <a:buFontTx/>
              <a:buNone/>
            </a:pPr>
            <a:r>
              <a:rPr lang="ro-RO" altLang="cs-CZ" sz="1800" dirty="0" smtClean="0">
                <a:latin typeface="Times" panose="02020603050405020304" pitchFamily="18" charset="0"/>
                <a:cs typeface="Times" panose="02020603050405020304" pitchFamily="18" charset="0"/>
              </a:rPr>
              <a:t>autorizare</a:t>
            </a:r>
            <a:endParaRPr lang="en-US" altLang="cs-CZ" sz="1800" dirty="0">
              <a:latin typeface="Times" panose="02020603050405020304" pitchFamily="18" charset="0"/>
              <a:cs typeface="Times" panose="02020603050405020304" pitchFamily="18" charset="0"/>
            </a:endParaRPr>
          </a:p>
        </p:txBody>
      </p:sp>
      <p:sp>
        <p:nvSpPr>
          <p:cNvPr id="22" name="Nadpis 20"/>
          <p:cNvSpPr>
            <a:spLocks noGrp="1"/>
          </p:cNvSpPr>
          <p:nvPr>
            <p:ph type="title"/>
          </p:nvPr>
        </p:nvSpPr>
        <p:spPr>
          <a:xfrm>
            <a:off x="465714" y="151724"/>
            <a:ext cx="6562725" cy="887989"/>
          </a:xfrm>
        </p:spPr>
        <p:txBody>
          <a:bodyPr>
            <a:noAutofit/>
          </a:bodyPr>
          <a:lstStyle/>
          <a:p>
            <a:r>
              <a:rPr lang="en-US" altLang="ja-JP" sz="2800" b="1" dirty="0" err="1" smtClean="0">
                <a:solidFill>
                  <a:srgbClr val="00B050"/>
                </a:solidFill>
                <a:latin typeface="Times" panose="02020603050405020304" pitchFamily="18" charset="0"/>
                <a:cs typeface="Times" panose="02020603050405020304" pitchFamily="18" charset="0"/>
              </a:rPr>
              <a:t>Regulamentul</a:t>
            </a:r>
            <a:r>
              <a:rPr lang="en-US" altLang="ja-JP" sz="2800" b="1" dirty="0" smtClean="0">
                <a:solidFill>
                  <a:srgbClr val="00B050"/>
                </a:solidFill>
                <a:latin typeface="Times" panose="02020603050405020304" pitchFamily="18" charset="0"/>
                <a:cs typeface="Times" panose="02020603050405020304" pitchFamily="18" charset="0"/>
              </a:rPr>
              <a:t> 1924/2006 </a:t>
            </a:r>
            <a:r>
              <a:rPr lang="en-US" altLang="ja-JP" sz="2800" b="1" dirty="0" err="1" smtClean="0">
                <a:solidFill>
                  <a:srgbClr val="00B050"/>
                </a:solidFill>
                <a:latin typeface="Times" panose="02020603050405020304" pitchFamily="18" charset="0"/>
                <a:cs typeface="Times" panose="02020603050405020304" pitchFamily="18" charset="0"/>
              </a:rPr>
              <a:t>privind</a:t>
            </a:r>
            <a:r>
              <a:rPr lang="en-US" altLang="ja-JP" sz="2800" b="1" dirty="0" smtClean="0">
                <a:solidFill>
                  <a:srgbClr val="00B050"/>
                </a:solidFill>
                <a:latin typeface="Times" panose="02020603050405020304" pitchFamily="18" charset="0"/>
                <a:cs typeface="Times" panose="02020603050405020304" pitchFamily="18" charset="0"/>
              </a:rPr>
              <a:t> Men</a:t>
            </a:r>
            <a:r>
              <a:rPr lang="ro-RO" altLang="ja-JP" sz="2800" b="1" dirty="0" smtClean="0">
                <a:solidFill>
                  <a:srgbClr val="00B050"/>
                </a:solidFill>
                <a:latin typeface="Times" panose="02020603050405020304" pitchFamily="18" charset="0"/>
                <a:cs typeface="Times" panose="02020603050405020304" pitchFamily="18" charset="0"/>
              </a:rPr>
              <a:t>țiunile </a:t>
            </a:r>
            <a:r>
              <a:rPr lang="ro-RO" altLang="ja-JP" sz="2800" b="1" dirty="0">
                <a:solidFill>
                  <a:srgbClr val="00B050"/>
                </a:solidFill>
                <a:latin typeface="Times" panose="02020603050405020304" pitchFamily="18" charset="0"/>
                <a:cs typeface="Times" panose="02020603050405020304" pitchFamily="18" charset="0"/>
              </a:rPr>
              <a:t>n</a:t>
            </a:r>
            <a:r>
              <a:rPr lang="en-US" altLang="ja-JP" sz="2800" b="1" dirty="0" err="1" smtClean="0">
                <a:solidFill>
                  <a:srgbClr val="00B050"/>
                </a:solidFill>
                <a:latin typeface="Times" panose="02020603050405020304" pitchFamily="18" charset="0"/>
                <a:cs typeface="Times" panose="02020603050405020304" pitchFamily="18" charset="0"/>
              </a:rPr>
              <a:t>utri</a:t>
            </a:r>
            <a:r>
              <a:rPr lang="ro-RO" altLang="ja-JP" sz="2800" b="1" dirty="0" smtClean="0">
                <a:solidFill>
                  <a:srgbClr val="00B050"/>
                </a:solidFill>
                <a:latin typeface="Times" panose="02020603050405020304" pitchFamily="18" charset="0"/>
                <a:cs typeface="Times" panose="02020603050405020304" pitchFamily="18" charset="0"/>
              </a:rPr>
              <a:t>ț</a:t>
            </a:r>
            <a:r>
              <a:rPr lang="en-US" altLang="ja-JP" sz="2800" b="1" dirty="0" smtClean="0">
                <a:solidFill>
                  <a:srgbClr val="00B050"/>
                </a:solidFill>
                <a:latin typeface="Times" panose="02020603050405020304" pitchFamily="18" charset="0"/>
                <a:cs typeface="Times" panose="02020603050405020304" pitchFamily="18" charset="0"/>
              </a:rPr>
              <a:t>ion</a:t>
            </a:r>
            <a:r>
              <a:rPr lang="ro-RO" altLang="ja-JP" sz="2800" b="1" dirty="0" smtClean="0">
                <a:solidFill>
                  <a:srgbClr val="00B050"/>
                </a:solidFill>
                <a:latin typeface="Times" panose="02020603050405020304" pitchFamily="18" charset="0"/>
                <a:cs typeface="Times" panose="02020603050405020304" pitchFamily="18" charset="0"/>
              </a:rPr>
              <a:t>ale</a:t>
            </a:r>
            <a:r>
              <a:rPr lang="en-US" altLang="ja-JP" sz="2800" b="1" dirty="0" smtClean="0">
                <a:solidFill>
                  <a:srgbClr val="00B050"/>
                </a:solidFill>
                <a:latin typeface="Times" panose="02020603050405020304" pitchFamily="18" charset="0"/>
                <a:cs typeface="Times" panose="02020603050405020304" pitchFamily="18" charset="0"/>
              </a:rPr>
              <a:t> </a:t>
            </a:r>
            <a:r>
              <a:rPr lang="ro-RO" altLang="ja-JP" sz="2800" b="1" dirty="0" smtClean="0">
                <a:solidFill>
                  <a:srgbClr val="00B050"/>
                </a:solidFill>
                <a:latin typeface="Times" panose="02020603050405020304" pitchFamily="18" charset="0"/>
                <a:cs typeface="Times" panose="02020603050405020304" pitchFamily="18" charset="0"/>
              </a:rPr>
              <a:t>și de sănătate</a:t>
            </a:r>
            <a:r>
              <a:rPr lang="en-US" altLang="ja-JP" sz="2800" b="1" dirty="0" smtClean="0">
                <a:solidFill>
                  <a:srgbClr val="00B050"/>
                </a:solidFill>
                <a:latin typeface="Times" panose="02020603050405020304" pitchFamily="18" charset="0"/>
                <a:cs typeface="Times" panose="02020603050405020304" pitchFamily="18" charset="0"/>
              </a:rPr>
              <a:t> </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44" y="-101363"/>
            <a:ext cx="1928538" cy="1394165"/>
          </a:xfrm>
          <a:prstGeom prst="ellipse">
            <a:avLst/>
          </a:prstGeom>
          <a:ln>
            <a:noFill/>
          </a:ln>
          <a:effectLst>
            <a:softEdge rad="112500"/>
          </a:effectLst>
        </p:spPr>
      </p:pic>
    </p:spTree>
    <p:extLst>
      <p:ext uri="{BB962C8B-B14F-4D97-AF65-F5344CB8AC3E}">
        <p14:creationId xmlns:p14="http://schemas.microsoft.com/office/powerpoint/2010/main" val="3242343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ormAutofit/>
          </a:bodyPr>
          <a:lstStyle/>
          <a:p>
            <a:r>
              <a:rPr lang="vi-VN" sz="2800" b="1" dirty="0">
                <a:solidFill>
                  <a:srgbClr val="00B050"/>
                </a:solidFill>
              </a:rPr>
              <a:t>Mențiuni specifice care </a:t>
            </a:r>
            <a:r>
              <a:rPr lang="vi-VN" sz="2800" b="1" dirty="0" smtClean="0">
                <a:solidFill>
                  <a:srgbClr val="00B050"/>
                </a:solidFill>
              </a:rPr>
              <a:t>intră </a:t>
            </a:r>
            <a:r>
              <a:rPr lang="vi-VN" sz="2800" b="1" dirty="0">
                <a:solidFill>
                  <a:srgbClr val="00B050"/>
                </a:solidFill>
              </a:rPr>
              <a:t>sub incidența Regulamentului</a:t>
            </a:r>
            <a:endParaRPr lang="en-US" sz="2800" b="1" dirty="0">
              <a:solidFill>
                <a:srgbClr val="00B050"/>
              </a:solidFill>
            </a:endParaRPr>
          </a:p>
        </p:txBody>
      </p:sp>
      <p:sp>
        <p:nvSpPr>
          <p:cNvPr id="3" name="Content Placeholder 2"/>
          <p:cNvSpPr>
            <a:spLocks noGrp="1"/>
          </p:cNvSpPr>
          <p:nvPr>
            <p:ph idx="1"/>
          </p:nvPr>
        </p:nvSpPr>
        <p:spPr/>
        <p:txBody>
          <a:bodyPr>
            <a:noAutofit/>
          </a:bodyPr>
          <a:lstStyle/>
          <a:p>
            <a:pPr lvl="0"/>
            <a:r>
              <a:rPr lang="ro-RO" sz="1800" i="1" dirty="0">
                <a:latin typeface="Times" panose="02020603050405020304" pitchFamily="18" charset="0"/>
                <a:cs typeface="Times" panose="02020603050405020304" pitchFamily="18" charset="0"/>
              </a:rPr>
              <a:t>Mențiuni privind impactul asupra sănătăţii, care descriu sau se referă la rolul unei substanţe nutritive sau al altei substanţe în evoluţia, dezvoltarea şi funcţiile organismului. </a:t>
            </a:r>
            <a:r>
              <a:rPr lang="ro-RO" sz="1800" dirty="0">
                <a:latin typeface="Times" panose="02020603050405020304" pitchFamily="18" charset="0"/>
                <a:cs typeface="Times" panose="02020603050405020304" pitchFamily="18" charset="0"/>
              </a:rPr>
              <a:t>[Art 13.1.a] </a:t>
            </a:r>
            <a:endParaRPr lang="en-US" sz="1800" dirty="0">
              <a:latin typeface="Times" panose="02020603050405020304" pitchFamily="18" charset="0"/>
              <a:cs typeface="Times" panose="02020603050405020304" pitchFamily="18" charset="0"/>
            </a:endParaRPr>
          </a:p>
          <a:p>
            <a:pPr marL="0" indent="0">
              <a:buNone/>
            </a:pPr>
            <a:r>
              <a:rPr lang="ro-RO" sz="1800" dirty="0">
                <a:latin typeface="Times" panose="02020603050405020304" pitchFamily="18" charset="0"/>
                <a:cs typeface="Times" panose="02020603050405020304" pitchFamily="18" charset="0"/>
              </a:rPr>
              <a:t> </a:t>
            </a:r>
            <a:endParaRPr lang="en-US" sz="1800" dirty="0">
              <a:latin typeface="Times" panose="02020603050405020304" pitchFamily="18" charset="0"/>
              <a:cs typeface="Times" panose="02020603050405020304" pitchFamily="18" charset="0"/>
            </a:endParaRPr>
          </a:p>
          <a:p>
            <a:pPr marL="0" indent="0">
              <a:buNone/>
            </a:pPr>
            <a:r>
              <a:rPr lang="ro-RO" sz="1800" dirty="0">
                <a:latin typeface="Times" panose="02020603050405020304" pitchFamily="18" charset="0"/>
                <a:cs typeface="Times" panose="02020603050405020304" pitchFamily="18" charset="0"/>
              </a:rPr>
              <a:t>Aceste Mențiuni acoperă aşa-numitele efecte fiziologice, care se pot referi la menţinerea sau îmbunătăţirea acestor </a:t>
            </a:r>
            <a:r>
              <a:rPr lang="ro-RO" sz="1800" dirty="0" smtClean="0">
                <a:latin typeface="Times" panose="02020603050405020304" pitchFamily="18" charset="0"/>
                <a:cs typeface="Times" panose="02020603050405020304" pitchFamily="18" charset="0"/>
              </a:rPr>
              <a:t>funcţii.</a:t>
            </a:r>
          </a:p>
          <a:p>
            <a:pPr marL="0" indent="0">
              <a:buNone/>
            </a:pPr>
            <a:r>
              <a:rPr lang="ro-RO" sz="1800" dirty="0" smtClean="0">
                <a:latin typeface="Times" panose="02020603050405020304" pitchFamily="18" charset="0"/>
                <a:cs typeface="Times" panose="02020603050405020304" pitchFamily="18" charset="0"/>
              </a:rPr>
              <a:t>Ex.: </a:t>
            </a:r>
            <a:r>
              <a:rPr lang="vi-VN" sz="1800" dirty="0" smtClean="0">
                <a:latin typeface="Times" panose="02020603050405020304" pitchFamily="18" charset="0"/>
                <a:cs typeface="Times" panose="02020603050405020304" pitchFamily="18" charset="0"/>
              </a:rPr>
              <a:t>Calciul </a:t>
            </a:r>
            <a:r>
              <a:rPr lang="vi-VN" sz="1800" dirty="0">
                <a:latin typeface="Times" panose="02020603050405020304" pitchFamily="18" charset="0"/>
                <a:cs typeface="Times" panose="02020603050405020304" pitchFamily="18" charset="0"/>
              </a:rPr>
              <a:t>este necesar pentru menținerea sănătății sistemului osos</a:t>
            </a:r>
            <a:endParaRPr lang="ro-RO" sz="1800" dirty="0" smtClean="0">
              <a:latin typeface="Times" panose="02020603050405020304" pitchFamily="18" charset="0"/>
              <a:cs typeface="Times" panose="02020603050405020304" pitchFamily="18" charset="0"/>
            </a:endParaRPr>
          </a:p>
          <a:p>
            <a:pPr marL="0" indent="0">
              <a:buNone/>
            </a:pPr>
            <a:endParaRPr lang="en-US" sz="1800" dirty="0">
              <a:latin typeface="Times" panose="02020603050405020304" pitchFamily="18" charset="0"/>
              <a:cs typeface="Times" panose="02020603050405020304" pitchFamily="18" charset="0"/>
            </a:endParaRPr>
          </a:p>
          <a:p>
            <a:pPr lvl="0"/>
            <a:r>
              <a:rPr lang="ro-RO" sz="1800" i="1" dirty="0">
                <a:latin typeface="Times" panose="02020603050405020304" pitchFamily="18" charset="0"/>
                <a:cs typeface="Times" panose="02020603050405020304" pitchFamily="18" charset="0"/>
              </a:rPr>
              <a:t>Mențiuni privind impactul asupra sănătăţii, care descriu sau se referă la funcţii psihologice şi comportamentale. </a:t>
            </a:r>
            <a:r>
              <a:rPr lang="ro-RO" sz="1800" dirty="0">
                <a:latin typeface="Times" panose="02020603050405020304" pitchFamily="18" charset="0"/>
                <a:cs typeface="Times" panose="02020603050405020304" pitchFamily="18" charset="0"/>
              </a:rPr>
              <a:t>[Art 13.1.b] </a:t>
            </a:r>
            <a:endParaRPr lang="en-US" sz="1800" dirty="0">
              <a:latin typeface="Times" panose="02020603050405020304" pitchFamily="18" charset="0"/>
              <a:cs typeface="Times" panose="02020603050405020304" pitchFamily="18" charset="0"/>
            </a:endParaRPr>
          </a:p>
          <a:p>
            <a:pPr marL="0" indent="0">
              <a:buNone/>
            </a:pPr>
            <a:endParaRPr lang="en-US" sz="1800" dirty="0">
              <a:latin typeface="Times" panose="02020603050405020304" pitchFamily="18" charset="0"/>
              <a:cs typeface="Times" panose="02020603050405020304" pitchFamily="18" charset="0"/>
            </a:endParaRPr>
          </a:p>
          <a:p>
            <a:pPr marL="0" indent="0">
              <a:buNone/>
            </a:pPr>
            <a:r>
              <a:rPr lang="ro-RO" sz="1800" dirty="0">
                <a:latin typeface="Times" panose="02020603050405020304" pitchFamily="18" charset="0"/>
                <a:cs typeface="Times" panose="02020603050405020304" pitchFamily="18" charset="0"/>
              </a:rPr>
              <a:t>Aceste Mențiuni acoperă aşa-numitele efecte psihologice. </a:t>
            </a:r>
            <a:endParaRPr lang="en-US" sz="1800" dirty="0">
              <a:latin typeface="Times" panose="02020603050405020304" pitchFamily="18" charset="0"/>
              <a:cs typeface="Times" panose="02020603050405020304" pitchFamily="18" charset="0"/>
            </a:endParaRPr>
          </a:p>
          <a:p>
            <a:pPr marL="0" indent="0">
              <a:buNone/>
            </a:pPr>
            <a:r>
              <a:rPr lang="ro-RO" sz="1800" dirty="0" smtClean="0">
                <a:latin typeface="Times" panose="02020603050405020304" pitchFamily="18" charset="0"/>
                <a:cs typeface="Times" panose="02020603050405020304" pitchFamily="18" charset="0"/>
              </a:rPr>
              <a:t>Ex.: </a:t>
            </a:r>
            <a:r>
              <a:rPr lang="it-IT" sz="1800" dirty="0" smtClean="0">
                <a:latin typeface="Times" panose="02020603050405020304" pitchFamily="18" charset="0"/>
                <a:cs typeface="Times" panose="02020603050405020304" pitchFamily="18" charset="0"/>
              </a:rPr>
              <a:t>Magneziul </a:t>
            </a:r>
            <a:r>
              <a:rPr lang="it-IT" sz="1800" dirty="0">
                <a:latin typeface="Times" panose="02020603050405020304" pitchFamily="18" charset="0"/>
                <a:cs typeface="Times" panose="02020603050405020304" pitchFamily="18" charset="0"/>
              </a:rPr>
              <a:t>contribuie la menținerea sănătății psihice</a:t>
            </a:r>
            <a:endParaRPr lang="en-US" sz="1800" dirty="0">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3575474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1143000"/>
          </a:xfrm>
        </p:spPr>
        <p:txBody>
          <a:bodyPr>
            <a:normAutofit/>
          </a:bodyPr>
          <a:lstStyle/>
          <a:p>
            <a:r>
              <a:rPr lang="it-IT" sz="2800" b="1" dirty="0">
                <a:solidFill>
                  <a:srgbClr val="00B050"/>
                </a:solidFill>
                <a:latin typeface="Times" panose="02020603050405020304" pitchFamily="18" charset="0"/>
                <a:cs typeface="Times" panose="02020603050405020304" pitchFamily="18" charset="0"/>
              </a:rPr>
              <a:t>Mențiuni specifice care intră sub incidența Regulamentului</a:t>
            </a:r>
            <a:endParaRPr lang="en-US" sz="2800" b="1" dirty="0">
              <a:solidFill>
                <a:srgbClr val="00B050"/>
              </a:solidFill>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p:txBody>
          <a:bodyPr>
            <a:normAutofit/>
          </a:bodyPr>
          <a:lstStyle/>
          <a:p>
            <a:pPr lvl="0"/>
            <a:endParaRPr lang="ro-RO" sz="1800" i="1" dirty="0" smtClean="0">
              <a:latin typeface="Times" panose="02020603050405020304" pitchFamily="18" charset="0"/>
              <a:cs typeface="Times" panose="02020603050405020304" pitchFamily="18" charset="0"/>
            </a:endParaRPr>
          </a:p>
          <a:p>
            <a:pPr lvl="0"/>
            <a:r>
              <a:rPr lang="ro-RO" sz="1800" i="1" dirty="0" smtClean="0">
                <a:latin typeface="Times" panose="02020603050405020304" pitchFamily="18" charset="0"/>
                <a:cs typeface="Times" panose="02020603050405020304" pitchFamily="18" charset="0"/>
              </a:rPr>
              <a:t>Mențiuni </a:t>
            </a:r>
            <a:r>
              <a:rPr lang="ro-RO" sz="1800" i="1" dirty="0">
                <a:latin typeface="Times" panose="02020603050405020304" pitchFamily="18" charset="0"/>
                <a:cs typeface="Times" panose="02020603050405020304" pitchFamily="18" charset="0"/>
              </a:rPr>
              <a:t>privind impactul asupra sănătăţii, care descriu sau se referă la reducerea masei corporale sau controlul acesteia, reducerea senzaţiei de foame, creşterea senzaţiei de saţietate, reducerea cantităţii de energie disponibilă din regimul alimentar. </a:t>
            </a:r>
            <a:r>
              <a:rPr lang="ro-RO" sz="1800" dirty="0">
                <a:latin typeface="Times" panose="02020603050405020304" pitchFamily="18" charset="0"/>
                <a:cs typeface="Times" panose="02020603050405020304" pitchFamily="18" charset="0"/>
              </a:rPr>
              <a:t>[Art 13.1.c] </a:t>
            </a:r>
          </a:p>
          <a:p>
            <a:pPr marL="0" lvl="0" indent="0">
              <a:buNone/>
            </a:pPr>
            <a:endParaRPr lang="en-US" sz="1800" dirty="0">
              <a:latin typeface="Times" panose="02020603050405020304" pitchFamily="18" charset="0"/>
              <a:cs typeface="Times" panose="02020603050405020304" pitchFamily="18" charset="0"/>
            </a:endParaRPr>
          </a:p>
          <a:p>
            <a:pPr lvl="0"/>
            <a:r>
              <a:rPr lang="ro-RO" sz="1800" i="1" dirty="0">
                <a:latin typeface="Times" panose="02020603050405020304" pitchFamily="18" charset="0"/>
                <a:cs typeface="Times" panose="02020603050405020304" pitchFamily="18" charset="0"/>
              </a:rPr>
              <a:t>Mențiuni privind reducerea riscurilor de apariţie a bolilor. </a:t>
            </a:r>
            <a:r>
              <a:rPr lang="ro-RO" sz="1800" dirty="0">
                <a:latin typeface="Times" panose="02020603050405020304" pitchFamily="18" charset="0"/>
                <a:cs typeface="Times" panose="02020603050405020304" pitchFamily="18" charset="0"/>
              </a:rPr>
              <a:t>[Art 14.1.a] </a:t>
            </a:r>
          </a:p>
          <a:p>
            <a:pPr marL="0" lvl="0" indent="0">
              <a:buNone/>
            </a:pPr>
            <a:r>
              <a:rPr lang="ro-RO" sz="1800" dirty="0">
                <a:latin typeface="Times" panose="02020603050405020304" pitchFamily="18" charset="0"/>
                <a:cs typeface="Times" panose="02020603050405020304" pitchFamily="18" charset="0"/>
              </a:rPr>
              <a:t>Ex.: </a:t>
            </a:r>
            <a:r>
              <a:rPr lang="ro-RO" sz="1800" dirty="0" smtClean="0">
                <a:latin typeface="Times" panose="02020603050405020304" pitchFamily="18" charset="0"/>
                <a:cs typeface="Times" panose="02020603050405020304" pitchFamily="18" charset="0"/>
              </a:rPr>
              <a:t>Beta-glucanul din orz  reduce </a:t>
            </a:r>
            <a:r>
              <a:rPr lang="ro-RO" sz="1800" dirty="0">
                <a:latin typeface="Times" panose="02020603050405020304" pitchFamily="18" charset="0"/>
                <a:cs typeface="Times" panose="02020603050405020304" pitchFamily="18" charset="0"/>
              </a:rPr>
              <a:t>nivelul colesterolului din sânge. Nivel ridicat de colesterol este un factor de risc în dezvoltarea bolilor </a:t>
            </a:r>
            <a:r>
              <a:rPr lang="ro-RO" sz="1800" dirty="0" smtClean="0">
                <a:latin typeface="Times" panose="02020603050405020304" pitchFamily="18" charset="0"/>
                <a:cs typeface="Times" panose="02020603050405020304" pitchFamily="18" charset="0"/>
              </a:rPr>
              <a:t>coronariene.</a:t>
            </a:r>
          </a:p>
          <a:p>
            <a:pPr lvl="0"/>
            <a:endParaRPr lang="en-US" sz="1800" dirty="0">
              <a:latin typeface="Times" panose="02020603050405020304" pitchFamily="18" charset="0"/>
              <a:cs typeface="Times" panose="02020603050405020304" pitchFamily="18" charset="0"/>
            </a:endParaRPr>
          </a:p>
          <a:p>
            <a:pPr lvl="0"/>
            <a:r>
              <a:rPr lang="ro-RO" sz="1800" i="1" dirty="0">
                <a:latin typeface="Times" panose="02020603050405020304" pitchFamily="18" charset="0"/>
                <a:cs typeface="Times" panose="02020603050405020304" pitchFamily="18" charset="0"/>
              </a:rPr>
              <a:t>Mențiuni privind dezvoltarea şi sănătatea copiilor. </a:t>
            </a:r>
            <a:r>
              <a:rPr lang="ro-RO" sz="1800" dirty="0">
                <a:latin typeface="Times" panose="02020603050405020304" pitchFamily="18" charset="0"/>
                <a:cs typeface="Times" panose="02020603050405020304" pitchFamily="18" charset="0"/>
              </a:rPr>
              <a:t>[Art 14.1.b] </a:t>
            </a:r>
            <a:endParaRPr lang="ro-RO" sz="1800" dirty="0" smtClean="0">
              <a:latin typeface="Times" panose="02020603050405020304" pitchFamily="18" charset="0"/>
              <a:cs typeface="Times" panose="02020603050405020304" pitchFamily="18" charset="0"/>
            </a:endParaRPr>
          </a:p>
          <a:p>
            <a:pPr marL="0" lvl="0" indent="0">
              <a:buNone/>
            </a:pPr>
            <a:r>
              <a:rPr lang="ro-RO" sz="1800" dirty="0" smtClean="0">
                <a:latin typeface="Times" panose="02020603050405020304" pitchFamily="18" charset="0"/>
                <a:cs typeface="Times" panose="02020603050405020304" pitchFamily="18" charset="0"/>
              </a:rPr>
              <a:t>Ex.: C</a:t>
            </a:r>
            <a:r>
              <a:rPr lang="vi-VN" sz="1800" dirty="0" smtClean="0">
                <a:latin typeface="Times" panose="02020603050405020304" pitchFamily="18" charset="0"/>
                <a:cs typeface="Times" panose="02020603050405020304" pitchFamily="18" charset="0"/>
              </a:rPr>
              <a:t>alciu</a:t>
            </a:r>
            <a:r>
              <a:rPr lang="ro-RO" sz="1800" dirty="0" smtClean="0">
                <a:latin typeface="Times" panose="02020603050405020304" pitchFamily="18" charset="0"/>
                <a:cs typeface="Times" panose="02020603050405020304" pitchFamily="18" charset="0"/>
              </a:rPr>
              <a:t>l</a:t>
            </a:r>
            <a:r>
              <a:rPr lang="vi-VN" sz="1800" dirty="0" smtClean="0">
                <a:latin typeface="Times" panose="02020603050405020304" pitchFamily="18" charset="0"/>
                <a:cs typeface="Times" panose="02020603050405020304" pitchFamily="18" charset="0"/>
              </a:rPr>
              <a:t> </a:t>
            </a:r>
            <a:r>
              <a:rPr lang="vi-VN" sz="1800" dirty="0">
                <a:latin typeface="Times" panose="02020603050405020304" pitchFamily="18" charset="0"/>
                <a:cs typeface="Times" panose="02020603050405020304" pitchFamily="18" charset="0"/>
              </a:rPr>
              <a:t>și vitamina D sunt necesare pentru creșterea și dezvoltarea normală a oaselor la copii</a:t>
            </a:r>
            <a:endParaRPr lang="en-US" sz="1800" dirty="0">
              <a:latin typeface="Times" panose="02020603050405020304" pitchFamily="18" charset="0"/>
              <a:cs typeface="Times" panose="02020603050405020304" pitchFamily="18" charset="0"/>
            </a:endParaRPr>
          </a:p>
          <a:p>
            <a:pPr marL="0" indent="0">
              <a:buNone/>
            </a:pP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2135188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6324600" cy="1143000"/>
          </a:xfrm>
        </p:spPr>
        <p:txBody>
          <a:bodyPr>
            <a:normAutofit/>
          </a:bodyPr>
          <a:lstStyle/>
          <a:p>
            <a:r>
              <a:rPr lang="vi-VN" sz="2800" b="1" dirty="0">
                <a:solidFill>
                  <a:srgbClr val="00B050"/>
                </a:solidFill>
                <a:latin typeface="Times" panose="02020603050405020304" pitchFamily="18" charset="0"/>
                <a:cs typeface="Times" panose="02020603050405020304" pitchFamily="18" charset="0"/>
              </a:rPr>
              <a:t>Mențiuni specifice care nu sunt </a:t>
            </a:r>
            <a:r>
              <a:rPr lang="vi-VN" sz="2800" b="1" dirty="0" smtClean="0">
                <a:solidFill>
                  <a:srgbClr val="00B050"/>
                </a:solidFill>
                <a:latin typeface="Times" panose="02020603050405020304" pitchFamily="18" charset="0"/>
                <a:cs typeface="Times" panose="02020603050405020304" pitchFamily="18" charset="0"/>
              </a:rPr>
              <a:t>permise[Art </a:t>
            </a:r>
            <a:r>
              <a:rPr lang="vi-VN" sz="2800" b="1" dirty="0">
                <a:solidFill>
                  <a:srgbClr val="00B050"/>
                </a:solidFill>
                <a:latin typeface="Times" panose="02020603050405020304" pitchFamily="18" charset="0"/>
                <a:cs typeface="Times" panose="02020603050405020304" pitchFamily="18" charset="0"/>
              </a:rPr>
              <a:t>12] </a:t>
            </a:r>
            <a:endParaRPr lang="en-US" sz="2800" b="1" dirty="0">
              <a:solidFill>
                <a:srgbClr val="00B050"/>
              </a:solidFill>
            </a:endParaRPr>
          </a:p>
        </p:txBody>
      </p:sp>
      <p:sp>
        <p:nvSpPr>
          <p:cNvPr id="3" name="Content Placeholder 2"/>
          <p:cNvSpPr>
            <a:spLocks noGrp="1"/>
          </p:cNvSpPr>
          <p:nvPr>
            <p:ph idx="1"/>
          </p:nvPr>
        </p:nvSpPr>
        <p:spPr>
          <a:xfrm>
            <a:off x="457200" y="2514600"/>
            <a:ext cx="8229600" cy="3276600"/>
          </a:xfrm>
        </p:spPr>
        <p:txBody>
          <a:bodyPr>
            <a:normAutofit/>
          </a:bodyPr>
          <a:lstStyle/>
          <a:p>
            <a:pPr marL="0" indent="0">
              <a:buNone/>
            </a:pPr>
            <a:endParaRPr lang="vi-VN" sz="1800" dirty="0">
              <a:latin typeface="Times" panose="02020603050405020304" pitchFamily="18" charset="0"/>
              <a:cs typeface="Times" panose="02020603050405020304" pitchFamily="18" charset="0"/>
            </a:endParaRPr>
          </a:p>
          <a:p>
            <a:pPr marL="0" indent="0">
              <a:buNone/>
            </a:pPr>
            <a:r>
              <a:rPr lang="ro-RO" sz="1800" dirty="0" smtClean="0">
                <a:latin typeface="Times" panose="02020603050405020304" pitchFamily="18" charset="0"/>
                <a:cs typeface="Times" panose="02020603050405020304" pitchFamily="18" charset="0"/>
              </a:rPr>
              <a:t>1. </a:t>
            </a:r>
            <a:r>
              <a:rPr lang="vi-VN" sz="1800" dirty="0" smtClean="0">
                <a:latin typeface="Times" panose="02020603050405020304" pitchFamily="18" charset="0"/>
                <a:cs typeface="Times" panose="02020603050405020304" pitchFamily="18" charset="0"/>
              </a:rPr>
              <a:t>Mențiuni </a:t>
            </a:r>
            <a:r>
              <a:rPr lang="vi-VN" sz="1800" dirty="0">
                <a:latin typeface="Times" panose="02020603050405020304" pitchFamily="18" charset="0"/>
                <a:cs typeface="Times" panose="02020603050405020304" pitchFamily="18" charset="0"/>
              </a:rPr>
              <a:t>care sugerează faptul că starea de sănătate ar putea fi afectată dacă nu se consumă </a:t>
            </a:r>
            <a:r>
              <a:rPr lang="ro-RO" sz="1800" dirty="0" smtClean="0">
                <a:latin typeface="Times" panose="02020603050405020304" pitchFamily="18" charset="0"/>
                <a:cs typeface="Times" panose="02020603050405020304" pitchFamily="18" charset="0"/>
              </a:rPr>
              <a:t>suplimentul alimentar</a:t>
            </a:r>
            <a:r>
              <a:rPr lang="vi-VN" sz="1800" dirty="0" smtClean="0">
                <a:latin typeface="Times" panose="02020603050405020304" pitchFamily="18" charset="0"/>
                <a:cs typeface="Times" panose="02020603050405020304" pitchFamily="18" charset="0"/>
              </a:rPr>
              <a:t>. </a:t>
            </a:r>
            <a:endParaRPr lang="ro-RO" sz="1800" dirty="0" smtClean="0">
              <a:latin typeface="Times" panose="02020603050405020304" pitchFamily="18" charset="0"/>
              <a:cs typeface="Times" panose="02020603050405020304" pitchFamily="18" charset="0"/>
            </a:endParaRPr>
          </a:p>
          <a:p>
            <a:pPr marL="0" indent="0">
              <a:buNone/>
            </a:pPr>
            <a:endParaRPr lang="vi-VN" sz="1800" dirty="0">
              <a:latin typeface="Times" panose="02020603050405020304" pitchFamily="18" charset="0"/>
              <a:cs typeface="Times" panose="02020603050405020304" pitchFamily="18" charset="0"/>
            </a:endParaRPr>
          </a:p>
          <a:p>
            <a:pPr marL="0" indent="0">
              <a:buNone/>
            </a:pPr>
            <a:r>
              <a:rPr lang="ro-RO" sz="1800" dirty="0" smtClean="0">
                <a:latin typeface="Times" panose="02020603050405020304" pitchFamily="18" charset="0"/>
                <a:cs typeface="Times" panose="02020603050405020304" pitchFamily="18" charset="0"/>
              </a:rPr>
              <a:t>2. </a:t>
            </a:r>
            <a:r>
              <a:rPr lang="vi-VN" sz="1800" dirty="0" smtClean="0">
                <a:latin typeface="Times" panose="02020603050405020304" pitchFamily="18" charset="0"/>
                <a:cs typeface="Times" panose="02020603050405020304" pitchFamily="18" charset="0"/>
              </a:rPr>
              <a:t>Mențiuni </a:t>
            </a:r>
            <a:r>
              <a:rPr lang="vi-VN" sz="1800" dirty="0">
                <a:latin typeface="Times" panose="02020603050405020304" pitchFamily="18" charset="0"/>
                <a:cs typeface="Times" panose="02020603050405020304" pitchFamily="18" charset="0"/>
              </a:rPr>
              <a:t>care fac referire la ritmul sau măsura pierderii în greutate. </a:t>
            </a:r>
            <a:endParaRPr lang="ro-RO" sz="1800" dirty="0" smtClean="0">
              <a:latin typeface="Times" panose="02020603050405020304" pitchFamily="18" charset="0"/>
              <a:cs typeface="Times" panose="02020603050405020304" pitchFamily="18" charset="0"/>
            </a:endParaRPr>
          </a:p>
          <a:p>
            <a:pPr marL="0" indent="0">
              <a:buNone/>
            </a:pPr>
            <a:endParaRPr lang="vi-VN" sz="1800" dirty="0">
              <a:latin typeface="Times" panose="02020603050405020304" pitchFamily="18" charset="0"/>
              <a:cs typeface="Times" panose="02020603050405020304" pitchFamily="18" charset="0"/>
            </a:endParaRPr>
          </a:p>
          <a:p>
            <a:pPr marL="0" indent="0">
              <a:buNone/>
            </a:pPr>
            <a:r>
              <a:rPr lang="ro-RO" sz="1800" dirty="0" smtClean="0">
                <a:latin typeface="Times" panose="02020603050405020304" pitchFamily="18" charset="0"/>
                <a:cs typeface="Times" panose="02020603050405020304" pitchFamily="18" charset="0"/>
              </a:rPr>
              <a:t>3. </a:t>
            </a:r>
            <a:r>
              <a:rPr lang="vi-VN" sz="1800" dirty="0" smtClean="0">
                <a:latin typeface="Times" panose="02020603050405020304" pitchFamily="18" charset="0"/>
                <a:cs typeface="Times" panose="02020603050405020304" pitchFamily="18" charset="0"/>
              </a:rPr>
              <a:t>Mențiuni </a:t>
            </a:r>
            <a:r>
              <a:rPr lang="vi-VN" sz="1800" dirty="0">
                <a:latin typeface="Times" panose="02020603050405020304" pitchFamily="18" charset="0"/>
                <a:cs typeface="Times" panose="02020603050405020304" pitchFamily="18" charset="0"/>
              </a:rPr>
              <a:t>care fac referire la recomandări ale unor medici, profesionişti din domeniul sănătăţii şi alte asociaţii, care vorbesc în nume propriu, care nu sunt prevăzute în Art. </a:t>
            </a:r>
            <a:r>
              <a:rPr lang="vi-VN" sz="1800" dirty="0" smtClean="0">
                <a:latin typeface="Times" panose="02020603050405020304" pitchFamily="18" charset="0"/>
                <a:cs typeface="Times" panose="02020603050405020304" pitchFamily="18" charset="0"/>
              </a:rPr>
              <a:t>11</a:t>
            </a:r>
            <a:r>
              <a:rPr lang="ro-RO" sz="1800" dirty="0" smtClean="0">
                <a:latin typeface="Times" panose="02020603050405020304" pitchFamily="18" charset="0"/>
                <a:cs typeface="Times" panose="02020603050405020304" pitchFamily="18" charset="0"/>
              </a:rPr>
              <a:t> din Regulamentul 1924/2006</a:t>
            </a:r>
            <a:r>
              <a:rPr lang="vi-VN" sz="1800" dirty="0" smtClean="0">
                <a:latin typeface="Times" panose="02020603050405020304" pitchFamily="18" charset="0"/>
                <a:cs typeface="Times" panose="02020603050405020304" pitchFamily="18" charset="0"/>
              </a:rPr>
              <a:t>. </a:t>
            </a:r>
            <a:endParaRPr lang="vi-VN" sz="1800" dirty="0">
              <a:latin typeface="Times" panose="02020603050405020304" pitchFamily="18" charset="0"/>
              <a:cs typeface="Times" panose="02020603050405020304" pitchFamily="18" charset="0"/>
            </a:endParaRPr>
          </a:p>
          <a:p>
            <a:pPr marL="0" indent="0">
              <a:buNone/>
            </a:pPr>
            <a:endParaRPr lang="en-US" sz="1800" dirty="0">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1958564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6"/>
          <p:cNvSpPr txBox="1">
            <a:spLocks noChangeArrowheads="1"/>
          </p:cNvSpPr>
          <p:nvPr/>
        </p:nvSpPr>
        <p:spPr>
          <a:xfrm>
            <a:off x="33987" y="0"/>
            <a:ext cx="7552027" cy="776287"/>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85800" indent="-685800">
              <a:defRPr/>
            </a:pPr>
            <a:r>
              <a:rPr lang="ro-RO" sz="2800" b="1" dirty="0" smtClean="0">
                <a:solidFill>
                  <a:srgbClr val="00B050"/>
                </a:solidFill>
                <a:latin typeface="Times" panose="02020603050405020304" pitchFamily="18" charset="0"/>
                <a:cs typeface="Times" panose="02020603050405020304" pitchFamily="18" charset="0"/>
              </a:rPr>
              <a:t>Lista mențiunilor de sănătate conform </a:t>
            </a:r>
            <a:r>
              <a:rPr lang="en-US" sz="2800" b="1" dirty="0" smtClean="0">
                <a:solidFill>
                  <a:srgbClr val="00B050"/>
                </a:solidFill>
                <a:latin typeface="Times" panose="02020603050405020304" pitchFamily="18" charset="0"/>
                <a:cs typeface="Times" panose="02020603050405020304" pitchFamily="18" charset="0"/>
              </a:rPr>
              <a:t>Art</a:t>
            </a:r>
            <a:r>
              <a:rPr lang="ro-RO" sz="2800" b="1" dirty="0" smtClean="0">
                <a:solidFill>
                  <a:srgbClr val="00B050"/>
                </a:solidFill>
                <a:latin typeface="Times" panose="02020603050405020304" pitchFamily="18" charset="0"/>
                <a:cs typeface="Times" panose="02020603050405020304" pitchFamily="18" charset="0"/>
              </a:rPr>
              <a:t>.</a:t>
            </a:r>
            <a:r>
              <a:rPr lang="en-US" sz="2800" b="1" dirty="0" smtClean="0">
                <a:solidFill>
                  <a:srgbClr val="00B050"/>
                </a:solidFill>
                <a:latin typeface="Times" panose="02020603050405020304" pitchFamily="18" charset="0"/>
                <a:cs typeface="Times" panose="02020603050405020304" pitchFamily="18" charset="0"/>
              </a:rPr>
              <a:t> 13</a:t>
            </a:r>
            <a:r>
              <a:rPr lang="cs-CZ" sz="2800" b="1" dirty="0" smtClean="0">
                <a:solidFill>
                  <a:srgbClr val="00B050"/>
                </a:solidFill>
                <a:latin typeface="Times" panose="02020603050405020304" pitchFamily="18" charset="0"/>
                <a:cs typeface="Times" panose="02020603050405020304" pitchFamily="18" charset="0"/>
              </a:rPr>
              <a:t>.1</a:t>
            </a:r>
            <a:endParaRPr lang="en-US" sz="2800" b="1" dirty="0">
              <a:solidFill>
                <a:srgbClr val="00B050"/>
              </a:solidFill>
              <a:effectLst>
                <a:outerShdw blurRad="38100" dist="38100" dir="2700000" algn="tl">
                  <a:srgbClr val="000000"/>
                </a:outerShdw>
              </a:effectLst>
              <a:latin typeface="Times" panose="02020603050405020304" pitchFamily="18" charset="0"/>
              <a:cs typeface="Times" panose="02020603050405020304" pitchFamily="18" charset="0"/>
            </a:endParaRPr>
          </a:p>
        </p:txBody>
      </p:sp>
      <p:sp>
        <p:nvSpPr>
          <p:cNvPr id="4" name="Rectangle 2"/>
          <p:cNvSpPr>
            <a:spLocks noChangeArrowheads="1"/>
          </p:cNvSpPr>
          <p:nvPr/>
        </p:nvSpPr>
        <p:spPr bwMode="auto">
          <a:xfrm>
            <a:off x="1903485" y="1429181"/>
            <a:ext cx="4286250" cy="584775"/>
          </a:xfrm>
          <a:prstGeom prst="rect">
            <a:avLst/>
          </a:prstGeom>
          <a:noFill/>
          <a:ln w="9525">
            <a:noFill/>
            <a:miter lim="800000"/>
            <a:headEnd/>
            <a:tailEnd/>
          </a:ln>
          <a:effectLst/>
        </p:spPr>
        <p:txBody>
          <a:bodyPr>
            <a:spAutoFit/>
          </a:bodyPr>
          <a:lstStyle/>
          <a:p>
            <a:pPr algn="ctr">
              <a:defRPr/>
            </a:pPr>
            <a:r>
              <a:rPr lang="ro-RO" sz="1600" dirty="0" smtClean="0">
                <a:solidFill>
                  <a:srgbClr val="4802D5"/>
                </a:solidFill>
                <a:latin typeface="Times" panose="02020603050405020304" pitchFamily="18" charset="0"/>
                <a:ea typeface="+mj-ea"/>
                <a:cs typeface="Times" panose="02020603050405020304" pitchFamily="18" charset="0"/>
              </a:rPr>
              <a:t>Statele Membre</a:t>
            </a:r>
            <a:r>
              <a:rPr lang="en-US" sz="1600" dirty="0" smtClean="0">
                <a:solidFill>
                  <a:srgbClr val="4802D5"/>
                </a:solidFill>
                <a:latin typeface="Times" panose="02020603050405020304" pitchFamily="18" charset="0"/>
                <a:ea typeface="+mj-ea"/>
                <a:cs typeface="Times" panose="02020603050405020304" pitchFamily="18" charset="0"/>
              </a:rPr>
              <a:t>(31</a:t>
            </a:r>
            <a:r>
              <a:rPr lang="ro-RO" sz="1600" dirty="0" smtClean="0">
                <a:solidFill>
                  <a:srgbClr val="4802D5"/>
                </a:solidFill>
                <a:latin typeface="Times" panose="02020603050405020304" pitchFamily="18" charset="0"/>
                <a:ea typeface="+mj-ea"/>
                <a:cs typeface="Times" panose="02020603050405020304" pitchFamily="18" charset="0"/>
              </a:rPr>
              <a:t>i</a:t>
            </a:r>
            <a:r>
              <a:rPr lang="en-US" sz="1600" dirty="0" smtClean="0">
                <a:solidFill>
                  <a:srgbClr val="4802D5"/>
                </a:solidFill>
                <a:latin typeface="Times" panose="02020603050405020304" pitchFamily="18" charset="0"/>
                <a:ea typeface="+mj-ea"/>
                <a:cs typeface="Times" panose="02020603050405020304" pitchFamily="18" charset="0"/>
              </a:rPr>
              <a:t>an </a:t>
            </a:r>
            <a:r>
              <a:rPr lang="en-US" sz="1600" dirty="0">
                <a:solidFill>
                  <a:srgbClr val="4802D5"/>
                </a:solidFill>
                <a:latin typeface="Times" panose="02020603050405020304" pitchFamily="18" charset="0"/>
                <a:ea typeface="+mj-ea"/>
                <a:cs typeface="Times" panose="02020603050405020304" pitchFamily="18" charset="0"/>
              </a:rPr>
              <a:t>2008/ </a:t>
            </a:r>
            <a:r>
              <a:rPr lang="ro-RO" sz="1600" dirty="0" smtClean="0">
                <a:solidFill>
                  <a:srgbClr val="4802D5"/>
                </a:solidFill>
                <a:latin typeface="Times" panose="02020603050405020304" pitchFamily="18" charset="0"/>
                <a:ea typeface="+mj-ea"/>
                <a:cs typeface="Times" panose="02020603050405020304" pitchFamily="18" charset="0"/>
              </a:rPr>
              <a:t>Listă consolidată </a:t>
            </a:r>
            <a:r>
              <a:rPr lang="cs-CZ" sz="1600" dirty="0" smtClean="0">
                <a:solidFill>
                  <a:srgbClr val="4802D5"/>
                </a:solidFill>
                <a:latin typeface="Times" panose="02020603050405020304" pitchFamily="18" charset="0"/>
                <a:ea typeface="+mj-ea"/>
                <a:cs typeface="Times" panose="02020603050405020304" pitchFamily="18" charset="0"/>
              </a:rPr>
              <a:t>Septembrie </a:t>
            </a:r>
            <a:r>
              <a:rPr lang="en-US" sz="1600" dirty="0">
                <a:solidFill>
                  <a:srgbClr val="4802D5"/>
                </a:solidFill>
                <a:latin typeface="Times" panose="02020603050405020304" pitchFamily="18" charset="0"/>
                <a:ea typeface="+mj-ea"/>
                <a:cs typeface="Times" panose="02020603050405020304" pitchFamily="18" charset="0"/>
              </a:rPr>
              <a:t>2008)</a:t>
            </a:r>
          </a:p>
        </p:txBody>
      </p:sp>
      <p:sp>
        <p:nvSpPr>
          <p:cNvPr id="5" name="Rectangle 3"/>
          <p:cNvSpPr>
            <a:spLocks noChangeArrowheads="1"/>
          </p:cNvSpPr>
          <p:nvPr/>
        </p:nvSpPr>
        <p:spPr bwMode="auto">
          <a:xfrm>
            <a:off x="2689298" y="714806"/>
            <a:ext cx="381000" cy="685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endParaRPr lang="en-GB" altLang="en-US" dirty="0">
              <a:solidFill>
                <a:srgbClr val="EEEEEE"/>
              </a:solidFill>
              <a:latin typeface="Times" panose="02020603050405020304" pitchFamily="18" charset="0"/>
              <a:cs typeface="Times" panose="02020603050405020304" pitchFamily="18" charset="0"/>
            </a:endParaRPr>
          </a:p>
          <a:p>
            <a:pPr algn="ctr"/>
            <a:r>
              <a:rPr lang="ro-RO" altLang="en-US" dirty="0" smtClean="0">
                <a:solidFill>
                  <a:srgbClr val="EEEEEE"/>
                </a:solidFill>
                <a:latin typeface="Times" panose="02020603050405020304" pitchFamily="18" charset="0"/>
                <a:cs typeface="Times" panose="02020603050405020304" pitchFamily="18" charset="0"/>
              </a:rPr>
              <a:t>A</a:t>
            </a:r>
            <a:endParaRPr lang="en-GB" altLang="en-US" dirty="0">
              <a:solidFill>
                <a:srgbClr val="EEEEEE"/>
              </a:solidFill>
              <a:latin typeface="Times" panose="02020603050405020304" pitchFamily="18" charset="0"/>
              <a:cs typeface="Times" panose="02020603050405020304" pitchFamily="18" charset="0"/>
            </a:endParaRPr>
          </a:p>
        </p:txBody>
      </p:sp>
      <p:sp>
        <p:nvSpPr>
          <p:cNvPr id="6" name="Rectangle 4"/>
          <p:cNvSpPr>
            <a:spLocks noChangeArrowheads="1"/>
          </p:cNvSpPr>
          <p:nvPr/>
        </p:nvSpPr>
        <p:spPr bwMode="auto">
          <a:xfrm>
            <a:off x="3117923" y="714806"/>
            <a:ext cx="381000" cy="685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ro-RO" altLang="en-US" dirty="0">
                <a:solidFill>
                  <a:srgbClr val="EEEEEE"/>
                </a:solidFill>
                <a:latin typeface="Times" panose="02020603050405020304" pitchFamily="18" charset="0"/>
                <a:cs typeface="Times" panose="02020603050405020304" pitchFamily="18" charset="0"/>
              </a:rPr>
              <a:t>L</a:t>
            </a:r>
            <a:endParaRPr lang="en-GB" altLang="en-US" dirty="0">
              <a:solidFill>
                <a:srgbClr val="EEEEEE"/>
              </a:solidFill>
              <a:latin typeface="Times" panose="02020603050405020304" pitchFamily="18" charset="0"/>
              <a:cs typeface="Times" panose="02020603050405020304" pitchFamily="18" charset="0"/>
            </a:endParaRPr>
          </a:p>
          <a:p>
            <a:pPr algn="ctr"/>
            <a:r>
              <a:rPr lang="ro-RO" altLang="en-US" dirty="0">
                <a:solidFill>
                  <a:srgbClr val="EEEEEE"/>
                </a:solidFill>
                <a:latin typeface="Times" panose="02020603050405020304" pitchFamily="18" charset="0"/>
                <a:cs typeface="Times" panose="02020603050405020304" pitchFamily="18" charset="0"/>
              </a:rPr>
              <a:t>Ț</a:t>
            </a:r>
            <a:endParaRPr lang="en-GB" altLang="en-US" dirty="0">
              <a:solidFill>
                <a:srgbClr val="EEEEEE"/>
              </a:solidFill>
              <a:latin typeface="Times" panose="02020603050405020304" pitchFamily="18" charset="0"/>
              <a:cs typeface="Times" panose="02020603050405020304" pitchFamily="18" charset="0"/>
            </a:endParaRPr>
          </a:p>
        </p:txBody>
      </p:sp>
      <p:sp>
        <p:nvSpPr>
          <p:cNvPr id="7" name="Rectangle 5"/>
          <p:cNvSpPr>
            <a:spLocks noChangeArrowheads="1"/>
          </p:cNvSpPr>
          <p:nvPr/>
        </p:nvSpPr>
        <p:spPr bwMode="auto">
          <a:xfrm>
            <a:off x="2260673" y="714806"/>
            <a:ext cx="381000" cy="685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endParaRPr lang="en-GB" altLang="en-US" dirty="0">
              <a:solidFill>
                <a:srgbClr val="EEEEEE"/>
              </a:solidFill>
              <a:latin typeface="Times" panose="02020603050405020304" pitchFamily="18" charset="0"/>
              <a:cs typeface="Times" panose="02020603050405020304" pitchFamily="18" charset="0"/>
            </a:endParaRPr>
          </a:p>
          <a:p>
            <a:pPr algn="ctr"/>
            <a:r>
              <a:rPr lang="ro-RO" altLang="en-US" dirty="0" smtClean="0">
                <a:solidFill>
                  <a:srgbClr val="EEEEEE"/>
                </a:solidFill>
                <a:latin typeface="Times" panose="02020603050405020304" pitchFamily="18" charset="0"/>
                <a:cs typeface="Times" panose="02020603050405020304" pitchFamily="18" charset="0"/>
              </a:rPr>
              <a:t>N	</a:t>
            </a:r>
            <a:endParaRPr lang="en-GB" altLang="en-US" dirty="0">
              <a:solidFill>
                <a:srgbClr val="EEEEEE"/>
              </a:solidFill>
              <a:latin typeface="Times" panose="02020603050405020304" pitchFamily="18" charset="0"/>
              <a:cs typeface="Times" panose="02020603050405020304" pitchFamily="18" charset="0"/>
            </a:endParaRPr>
          </a:p>
        </p:txBody>
      </p:sp>
      <p:sp>
        <p:nvSpPr>
          <p:cNvPr id="8" name="Rectangle 6"/>
          <p:cNvSpPr>
            <a:spLocks noChangeArrowheads="1"/>
          </p:cNvSpPr>
          <p:nvPr/>
        </p:nvSpPr>
        <p:spPr bwMode="auto">
          <a:xfrm>
            <a:off x="3546548" y="714806"/>
            <a:ext cx="381000" cy="685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GB" altLang="en-US">
                <a:solidFill>
                  <a:srgbClr val="EEEEEE"/>
                </a:solidFill>
                <a:latin typeface="Times" panose="02020603050405020304" pitchFamily="18" charset="0"/>
                <a:cs typeface="Times" panose="02020603050405020304" pitchFamily="18" charset="0"/>
              </a:rPr>
              <a:t>I</a:t>
            </a:r>
          </a:p>
          <a:p>
            <a:pPr algn="ctr"/>
            <a:r>
              <a:rPr lang="en-GB" altLang="en-US">
                <a:solidFill>
                  <a:srgbClr val="EEEEEE"/>
                </a:solidFill>
                <a:latin typeface="Times" panose="02020603050405020304" pitchFamily="18" charset="0"/>
                <a:cs typeface="Times" panose="02020603050405020304" pitchFamily="18" charset="0"/>
              </a:rPr>
              <a:t>I</a:t>
            </a:r>
          </a:p>
        </p:txBody>
      </p:sp>
      <p:sp>
        <p:nvSpPr>
          <p:cNvPr id="9" name="Rectangle 7"/>
          <p:cNvSpPr>
            <a:spLocks noChangeArrowheads="1"/>
          </p:cNvSpPr>
          <p:nvPr/>
        </p:nvSpPr>
        <p:spPr bwMode="auto">
          <a:xfrm>
            <a:off x="3975173" y="714806"/>
            <a:ext cx="381000" cy="685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ro-RO" altLang="en-US" dirty="0" smtClean="0">
                <a:solidFill>
                  <a:srgbClr val="EEEEEE"/>
                </a:solidFill>
                <a:latin typeface="Times" panose="02020603050405020304" pitchFamily="18" charset="0"/>
                <a:cs typeface="Times" panose="02020603050405020304" pitchFamily="18" charset="0"/>
              </a:rPr>
              <a:t>S</a:t>
            </a:r>
            <a:endParaRPr lang="en-GB" altLang="en-US" dirty="0">
              <a:solidFill>
                <a:srgbClr val="EEEEEE"/>
              </a:solidFill>
              <a:latin typeface="Times" panose="02020603050405020304" pitchFamily="18" charset="0"/>
              <a:cs typeface="Times" panose="02020603050405020304" pitchFamily="18" charset="0"/>
            </a:endParaRPr>
          </a:p>
          <a:p>
            <a:pPr algn="ctr"/>
            <a:r>
              <a:rPr lang="ro-RO" altLang="en-US" dirty="0" smtClean="0">
                <a:solidFill>
                  <a:srgbClr val="EEEEEE"/>
                </a:solidFill>
                <a:latin typeface="Times" panose="02020603050405020304" pitchFamily="18" charset="0"/>
                <a:cs typeface="Times" panose="02020603050405020304" pitchFamily="18" charset="0"/>
              </a:rPr>
              <a:t>O</a:t>
            </a:r>
            <a:endParaRPr lang="en-GB" altLang="en-US" dirty="0">
              <a:solidFill>
                <a:srgbClr val="EEEEEE"/>
              </a:solidFill>
              <a:latin typeface="Times" panose="02020603050405020304" pitchFamily="18" charset="0"/>
              <a:cs typeface="Times" panose="02020603050405020304" pitchFamily="18" charset="0"/>
            </a:endParaRPr>
          </a:p>
        </p:txBody>
      </p:sp>
      <p:sp>
        <p:nvSpPr>
          <p:cNvPr id="10" name="Rectangle 8"/>
          <p:cNvSpPr>
            <a:spLocks noChangeArrowheads="1"/>
          </p:cNvSpPr>
          <p:nvPr/>
        </p:nvSpPr>
        <p:spPr bwMode="auto">
          <a:xfrm>
            <a:off x="5261048" y="714806"/>
            <a:ext cx="381000" cy="685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endParaRPr lang="en-GB" altLang="en-US" dirty="0">
              <a:solidFill>
                <a:srgbClr val="EEEEEE"/>
              </a:solidFill>
              <a:latin typeface="Times" panose="02020603050405020304" pitchFamily="18" charset="0"/>
              <a:cs typeface="Times" panose="02020603050405020304" pitchFamily="18" charset="0"/>
            </a:endParaRPr>
          </a:p>
          <a:p>
            <a:pPr algn="ctr"/>
            <a:r>
              <a:rPr lang="ro-RO" altLang="en-US" dirty="0" smtClean="0">
                <a:solidFill>
                  <a:srgbClr val="EEEEEE"/>
                </a:solidFill>
                <a:latin typeface="Times" panose="02020603050405020304" pitchFamily="18" charset="0"/>
                <a:cs typeface="Times" panose="02020603050405020304" pitchFamily="18" charset="0"/>
              </a:rPr>
              <a:t>L</a:t>
            </a:r>
            <a:endParaRPr lang="en-GB" altLang="en-US" dirty="0">
              <a:solidFill>
                <a:srgbClr val="EEEEEE"/>
              </a:solidFill>
              <a:latin typeface="Times" panose="02020603050405020304" pitchFamily="18" charset="0"/>
              <a:cs typeface="Times" panose="02020603050405020304" pitchFamily="18" charset="0"/>
            </a:endParaRPr>
          </a:p>
        </p:txBody>
      </p:sp>
      <p:sp>
        <p:nvSpPr>
          <p:cNvPr id="11" name="Rectangle 9"/>
          <p:cNvSpPr>
            <a:spLocks noChangeArrowheads="1"/>
          </p:cNvSpPr>
          <p:nvPr/>
        </p:nvSpPr>
        <p:spPr bwMode="auto">
          <a:xfrm>
            <a:off x="4832423" y="714806"/>
            <a:ext cx="381000" cy="685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GB" altLang="en-US" dirty="0">
                <a:solidFill>
                  <a:srgbClr val="EEEEEE"/>
                </a:solidFill>
                <a:latin typeface="Times" panose="02020603050405020304" pitchFamily="18" charset="0"/>
                <a:cs typeface="Times" panose="02020603050405020304" pitchFamily="18" charset="0"/>
              </a:rPr>
              <a:t>A</a:t>
            </a:r>
          </a:p>
          <a:p>
            <a:pPr algn="ctr"/>
            <a:r>
              <a:rPr lang="ro-RO" altLang="en-US" dirty="0">
                <a:solidFill>
                  <a:srgbClr val="EEEEEE"/>
                </a:solidFill>
                <a:latin typeface="Times" panose="02020603050405020304" pitchFamily="18" charset="0"/>
                <a:cs typeface="Times" panose="02020603050405020304" pitchFamily="18" charset="0"/>
              </a:rPr>
              <a:t>A</a:t>
            </a:r>
            <a:endParaRPr lang="en-GB" altLang="en-US" dirty="0">
              <a:solidFill>
                <a:srgbClr val="EEEEEE"/>
              </a:solidFill>
              <a:latin typeface="Times" panose="02020603050405020304" pitchFamily="18" charset="0"/>
              <a:cs typeface="Times" panose="02020603050405020304" pitchFamily="18" charset="0"/>
            </a:endParaRPr>
          </a:p>
        </p:txBody>
      </p:sp>
      <p:sp>
        <p:nvSpPr>
          <p:cNvPr id="12" name="Rectangle 10"/>
          <p:cNvSpPr>
            <a:spLocks noChangeArrowheads="1"/>
          </p:cNvSpPr>
          <p:nvPr/>
        </p:nvSpPr>
        <p:spPr bwMode="auto">
          <a:xfrm>
            <a:off x="4403798" y="714806"/>
            <a:ext cx="381000" cy="685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ro-RO" altLang="en-US" dirty="0" smtClean="0">
                <a:solidFill>
                  <a:srgbClr val="EEEEEE"/>
                </a:solidFill>
                <a:latin typeface="Times" panose="02020603050405020304" pitchFamily="18" charset="0"/>
                <a:cs typeface="Times" panose="02020603050405020304" pitchFamily="18" charset="0"/>
              </a:rPr>
              <a:t>T</a:t>
            </a:r>
            <a:endParaRPr lang="en-GB" altLang="en-US" dirty="0">
              <a:solidFill>
                <a:srgbClr val="EEEEEE"/>
              </a:solidFill>
              <a:latin typeface="Times" panose="02020603050405020304" pitchFamily="18" charset="0"/>
              <a:cs typeface="Times" panose="02020603050405020304" pitchFamily="18" charset="0"/>
            </a:endParaRPr>
          </a:p>
          <a:p>
            <a:pPr algn="ctr"/>
            <a:r>
              <a:rPr lang="ro-RO" altLang="en-US" dirty="0" smtClean="0">
                <a:solidFill>
                  <a:srgbClr val="EEEEEE"/>
                </a:solidFill>
                <a:latin typeface="Times" panose="02020603050405020304" pitchFamily="18" charset="0"/>
                <a:cs typeface="Times" panose="02020603050405020304" pitchFamily="18" charset="0"/>
              </a:rPr>
              <a:t>N</a:t>
            </a:r>
            <a:endParaRPr lang="en-GB" altLang="en-US" dirty="0">
              <a:solidFill>
                <a:srgbClr val="EEEEEE"/>
              </a:solidFill>
              <a:latin typeface="Times" panose="02020603050405020304" pitchFamily="18" charset="0"/>
              <a:cs typeface="Times" panose="02020603050405020304" pitchFamily="18" charset="0"/>
            </a:endParaRPr>
          </a:p>
        </p:txBody>
      </p:sp>
      <p:sp>
        <p:nvSpPr>
          <p:cNvPr id="13" name="Rectangle 11"/>
          <p:cNvSpPr>
            <a:spLocks noChangeArrowheads="1"/>
          </p:cNvSpPr>
          <p:nvPr/>
        </p:nvSpPr>
        <p:spPr bwMode="auto">
          <a:xfrm>
            <a:off x="1903485" y="609600"/>
            <a:ext cx="4610100" cy="1400606"/>
          </a:xfrm>
          <a:prstGeom prst="rect">
            <a:avLst/>
          </a:prstGeom>
          <a:noFill/>
          <a:ln w="9525">
            <a:solidFill>
              <a:schemeClr val="tx2">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endParaRPr lang="cs-CZ" altLang="en-US" sz="1600">
              <a:solidFill>
                <a:srgbClr val="4802D5"/>
              </a:solidFill>
              <a:latin typeface="Times" panose="02020603050405020304" pitchFamily="18" charset="0"/>
              <a:cs typeface="Times" panose="02020603050405020304" pitchFamily="18" charset="0"/>
            </a:endParaRPr>
          </a:p>
        </p:txBody>
      </p:sp>
      <p:sp>
        <p:nvSpPr>
          <p:cNvPr id="14" name="Rectangle 16"/>
          <p:cNvSpPr>
            <a:spLocks noChangeArrowheads="1"/>
          </p:cNvSpPr>
          <p:nvPr/>
        </p:nvSpPr>
        <p:spPr bwMode="auto">
          <a:xfrm>
            <a:off x="2474985" y="2715056"/>
            <a:ext cx="3200400" cy="838200"/>
          </a:xfrm>
          <a:prstGeom prst="rect">
            <a:avLst/>
          </a:prstGeom>
          <a:noFill/>
          <a:ln w="9525">
            <a:solidFill>
              <a:srgbClr val="003399"/>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endParaRPr lang="cs-CZ" altLang="en-US">
              <a:latin typeface="Times" panose="02020603050405020304" pitchFamily="18" charset="0"/>
              <a:cs typeface="Times" panose="02020603050405020304" pitchFamily="18" charset="0"/>
            </a:endParaRPr>
          </a:p>
        </p:txBody>
      </p:sp>
      <p:sp>
        <p:nvSpPr>
          <p:cNvPr id="15" name="Rectangle 19"/>
          <p:cNvSpPr>
            <a:spLocks noChangeArrowheads="1"/>
          </p:cNvSpPr>
          <p:nvPr/>
        </p:nvSpPr>
        <p:spPr bwMode="auto">
          <a:xfrm>
            <a:off x="1903485" y="4643869"/>
            <a:ext cx="4610100" cy="369332"/>
          </a:xfrm>
          <a:prstGeom prst="rect">
            <a:avLst/>
          </a:prstGeom>
          <a:noFill/>
          <a:ln w="9525">
            <a:noFill/>
            <a:miter lim="800000"/>
            <a:headEnd/>
            <a:tailEnd/>
          </a:ln>
          <a:effectLst/>
        </p:spPr>
        <p:txBody>
          <a:bodyPr wrap="square">
            <a:spAutoFit/>
          </a:bodyPr>
          <a:lstStyle/>
          <a:p>
            <a:pPr algn="ctr">
              <a:defRPr/>
            </a:pPr>
            <a:r>
              <a:rPr lang="en-GB" sz="1800" dirty="0" err="1" smtClean="0">
                <a:solidFill>
                  <a:srgbClr val="FF8000"/>
                </a:solidFill>
                <a:latin typeface="Times" panose="02020603050405020304" pitchFamily="18" charset="0"/>
                <a:ea typeface="+mj-ea"/>
                <a:cs typeface="Times" panose="02020603050405020304" pitchFamily="18" charset="0"/>
              </a:rPr>
              <a:t>Comisi</a:t>
            </a:r>
            <a:r>
              <a:rPr lang="ro-RO" sz="1800" dirty="0" smtClean="0">
                <a:solidFill>
                  <a:srgbClr val="FF8000"/>
                </a:solidFill>
                <a:latin typeface="Times" panose="02020603050405020304" pitchFamily="18" charset="0"/>
                <a:ea typeface="+mj-ea"/>
                <a:cs typeface="Times" panose="02020603050405020304" pitchFamily="18" charset="0"/>
              </a:rPr>
              <a:t>a Europeană</a:t>
            </a:r>
            <a:r>
              <a:rPr lang="en-GB" sz="1800" dirty="0" smtClean="0">
                <a:solidFill>
                  <a:srgbClr val="FF8000"/>
                </a:solidFill>
                <a:latin typeface="Times" panose="02020603050405020304" pitchFamily="18" charset="0"/>
                <a:ea typeface="+mj-ea"/>
                <a:cs typeface="Times" panose="02020603050405020304" pitchFamily="18" charset="0"/>
              </a:rPr>
              <a:t> (</a:t>
            </a:r>
            <a:r>
              <a:rPr lang="ro-RO" sz="1800" dirty="0" smtClean="0">
                <a:solidFill>
                  <a:srgbClr val="FF8000"/>
                </a:solidFill>
                <a:latin typeface="Times" panose="02020603050405020304" pitchFamily="18" charset="0"/>
                <a:ea typeface="+mj-ea"/>
                <a:cs typeface="Times" panose="02020603050405020304" pitchFamily="18" charset="0"/>
              </a:rPr>
              <a:t>până la sfârșitul lui 2009</a:t>
            </a:r>
            <a:r>
              <a:rPr lang="en-GB" sz="1800" dirty="0" smtClean="0">
                <a:solidFill>
                  <a:srgbClr val="FF8000"/>
                </a:solidFill>
                <a:latin typeface="Times" panose="02020603050405020304" pitchFamily="18" charset="0"/>
                <a:ea typeface="+mj-ea"/>
                <a:cs typeface="Times" panose="02020603050405020304" pitchFamily="18" charset="0"/>
              </a:rPr>
              <a:t>)</a:t>
            </a:r>
            <a:endParaRPr lang="en-GB" sz="1800" dirty="0">
              <a:solidFill>
                <a:srgbClr val="FF8000"/>
              </a:solidFill>
              <a:latin typeface="Times" panose="02020603050405020304" pitchFamily="18" charset="0"/>
              <a:ea typeface="+mj-ea"/>
              <a:cs typeface="Times" panose="02020603050405020304" pitchFamily="18" charset="0"/>
            </a:endParaRPr>
          </a:p>
        </p:txBody>
      </p:sp>
      <p:sp>
        <p:nvSpPr>
          <p:cNvPr id="16" name="Rectangle 23"/>
          <p:cNvSpPr>
            <a:spLocks noChangeArrowheads="1"/>
          </p:cNvSpPr>
          <p:nvPr/>
        </p:nvSpPr>
        <p:spPr bwMode="auto">
          <a:xfrm>
            <a:off x="1903485" y="5715431"/>
            <a:ext cx="4610100" cy="641350"/>
          </a:xfrm>
          <a:prstGeom prst="rect">
            <a:avLst/>
          </a:prstGeom>
          <a:noFill/>
          <a:ln w="9525">
            <a:noFill/>
            <a:miter lim="800000"/>
            <a:headEnd/>
            <a:tailEnd/>
          </a:ln>
          <a:effectLst/>
        </p:spPr>
        <p:txBody>
          <a:bodyPr wrap="square">
            <a:spAutoFit/>
          </a:bodyPr>
          <a:lstStyle/>
          <a:p>
            <a:pPr algn="ctr">
              <a:defRPr/>
            </a:pPr>
            <a:r>
              <a:rPr lang="ro-RO" sz="1800" dirty="0" smtClean="0">
                <a:solidFill>
                  <a:srgbClr val="FF8000"/>
                </a:solidFill>
                <a:latin typeface="Times" panose="02020603050405020304" pitchFamily="18" charset="0"/>
                <a:ea typeface="+mj-ea"/>
                <a:cs typeface="Times" panose="02020603050405020304" pitchFamily="18" charset="0"/>
              </a:rPr>
              <a:t>D</a:t>
            </a:r>
            <a:r>
              <a:rPr lang="en-GB" sz="1800" dirty="0" err="1" smtClean="0">
                <a:solidFill>
                  <a:srgbClr val="FF8000"/>
                </a:solidFill>
                <a:latin typeface="Times" panose="02020603050405020304" pitchFamily="18" charset="0"/>
                <a:ea typeface="+mj-ea"/>
                <a:cs typeface="Times" panose="02020603050405020304" pitchFamily="18" charset="0"/>
              </a:rPr>
              <a:t>iscu</a:t>
            </a:r>
            <a:r>
              <a:rPr lang="ro-RO" sz="1800" dirty="0" smtClean="0">
                <a:solidFill>
                  <a:srgbClr val="FF8000"/>
                </a:solidFill>
                <a:latin typeface="Times" panose="02020603050405020304" pitchFamily="18" charset="0"/>
                <a:ea typeface="+mj-ea"/>
                <a:cs typeface="Times" panose="02020603050405020304" pitchFamily="18" charset="0"/>
              </a:rPr>
              <a:t>ții</a:t>
            </a:r>
            <a:r>
              <a:rPr lang="en-GB" sz="1800" dirty="0" smtClean="0">
                <a:solidFill>
                  <a:srgbClr val="FF8000"/>
                </a:solidFill>
                <a:latin typeface="Times" panose="02020603050405020304" pitchFamily="18" charset="0"/>
                <a:ea typeface="+mj-ea"/>
                <a:cs typeface="Times" panose="02020603050405020304" pitchFamily="18" charset="0"/>
              </a:rPr>
              <a:t> </a:t>
            </a:r>
            <a:r>
              <a:rPr lang="en-GB" sz="1800" dirty="0">
                <a:solidFill>
                  <a:srgbClr val="FF8000"/>
                </a:solidFill>
                <a:latin typeface="Times" panose="02020603050405020304" pitchFamily="18" charset="0"/>
                <a:ea typeface="+mj-ea"/>
                <a:cs typeface="Times" panose="02020603050405020304" pitchFamily="18" charset="0"/>
              </a:rPr>
              <a:t>&amp; </a:t>
            </a:r>
            <a:r>
              <a:rPr lang="en-GB" sz="1800" dirty="0" smtClean="0">
                <a:solidFill>
                  <a:srgbClr val="FF8000"/>
                </a:solidFill>
                <a:latin typeface="Times" panose="02020603050405020304" pitchFamily="18" charset="0"/>
                <a:ea typeface="+mj-ea"/>
                <a:cs typeface="Times" panose="02020603050405020304" pitchFamily="18" charset="0"/>
              </a:rPr>
              <a:t>adopt</a:t>
            </a:r>
            <a:r>
              <a:rPr lang="ro-RO" sz="1800" dirty="0" smtClean="0">
                <a:solidFill>
                  <a:srgbClr val="FF8000"/>
                </a:solidFill>
                <a:latin typeface="Times" panose="02020603050405020304" pitchFamily="18" charset="0"/>
                <a:ea typeface="+mj-ea"/>
                <a:cs typeface="Times" panose="02020603050405020304" pitchFamily="18" charset="0"/>
              </a:rPr>
              <a:t>are</a:t>
            </a:r>
            <a:endParaRPr lang="en-GB" sz="1800" dirty="0">
              <a:solidFill>
                <a:srgbClr val="FF8000"/>
              </a:solidFill>
              <a:latin typeface="Times" panose="02020603050405020304" pitchFamily="18" charset="0"/>
              <a:ea typeface="+mj-ea"/>
              <a:cs typeface="Times" panose="02020603050405020304" pitchFamily="18" charset="0"/>
            </a:endParaRPr>
          </a:p>
          <a:p>
            <a:pPr algn="ctr">
              <a:defRPr/>
            </a:pPr>
            <a:r>
              <a:rPr lang="en-GB" sz="1800" dirty="0" smtClean="0">
                <a:solidFill>
                  <a:srgbClr val="FF8000"/>
                </a:solidFill>
                <a:latin typeface="Times" panose="02020603050405020304" pitchFamily="18" charset="0"/>
                <a:ea typeface="+mj-ea"/>
                <a:cs typeface="Times" panose="02020603050405020304" pitchFamily="18" charset="0"/>
              </a:rPr>
              <a:t>(</a:t>
            </a:r>
            <a:r>
              <a:rPr lang="ro-RO" sz="1800" dirty="0" smtClean="0">
                <a:solidFill>
                  <a:srgbClr val="FF8000"/>
                </a:solidFill>
                <a:latin typeface="Times" panose="02020603050405020304" pitchFamily="18" charset="0"/>
                <a:ea typeface="+mj-ea"/>
                <a:cs typeface="Times" panose="02020603050405020304" pitchFamily="18" charset="0"/>
              </a:rPr>
              <a:t>I</a:t>
            </a:r>
            <a:r>
              <a:rPr lang="en-GB" sz="1800" dirty="0" err="1" smtClean="0">
                <a:solidFill>
                  <a:srgbClr val="FF8000"/>
                </a:solidFill>
                <a:latin typeface="Times" panose="02020603050405020304" pitchFamily="18" charset="0"/>
                <a:ea typeface="+mj-ea"/>
                <a:cs typeface="Times" panose="02020603050405020304" pitchFamily="18" charset="0"/>
              </a:rPr>
              <a:t>anuarie</a:t>
            </a:r>
            <a:r>
              <a:rPr lang="en-GB" sz="1800" dirty="0" smtClean="0">
                <a:solidFill>
                  <a:srgbClr val="FF8000"/>
                </a:solidFill>
                <a:latin typeface="Times" panose="02020603050405020304" pitchFamily="18" charset="0"/>
                <a:ea typeface="+mj-ea"/>
                <a:cs typeface="Times" panose="02020603050405020304" pitchFamily="18" charset="0"/>
              </a:rPr>
              <a:t> 2010)</a:t>
            </a:r>
            <a:endParaRPr lang="en-GB" sz="1800" dirty="0">
              <a:solidFill>
                <a:srgbClr val="FF8000"/>
              </a:solidFill>
              <a:latin typeface="Times" panose="02020603050405020304" pitchFamily="18" charset="0"/>
              <a:ea typeface="+mj-ea"/>
              <a:cs typeface="Times" panose="02020603050405020304" pitchFamily="18" charset="0"/>
            </a:endParaRPr>
          </a:p>
        </p:txBody>
      </p:sp>
      <p:sp>
        <p:nvSpPr>
          <p:cNvPr id="17" name="AutoShape 12"/>
          <p:cNvSpPr>
            <a:spLocks noChangeArrowheads="1"/>
          </p:cNvSpPr>
          <p:nvPr/>
        </p:nvSpPr>
        <p:spPr bwMode="auto">
          <a:xfrm>
            <a:off x="2627385" y="2772206"/>
            <a:ext cx="533400" cy="714375"/>
          </a:xfrm>
          <a:prstGeom prst="curvedRightArrow">
            <a:avLst>
              <a:gd name="adj1" fmla="val 26786"/>
              <a:gd name="adj2" fmla="val 53571"/>
              <a:gd name="adj3" fmla="val 3333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endParaRPr lang="cs-CZ" altLang="en-US">
              <a:latin typeface="Times" panose="02020603050405020304" pitchFamily="18" charset="0"/>
              <a:cs typeface="Times" panose="02020603050405020304" pitchFamily="18" charset="0"/>
            </a:endParaRPr>
          </a:p>
        </p:txBody>
      </p:sp>
      <p:sp>
        <p:nvSpPr>
          <p:cNvPr id="18" name="AutoShape 13"/>
          <p:cNvSpPr>
            <a:spLocks noChangeArrowheads="1"/>
          </p:cNvSpPr>
          <p:nvPr/>
        </p:nvSpPr>
        <p:spPr bwMode="auto">
          <a:xfrm flipH="1">
            <a:off x="4975298" y="2786494"/>
            <a:ext cx="533400" cy="714375"/>
          </a:xfrm>
          <a:prstGeom prst="curvedRightArrow">
            <a:avLst>
              <a:gd name="adj1" fmla="val 26786"/>
              <a:gd name="adj2" fmla="val 53571"/>
              <a:gd name="adj3" fmla="val 3333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endParaRPr lang="cs-CZ" altLang="en-US">
              <a:latin typeface="Times" panose="02020603050405020304" pitchFamily="18" charset="0"/>
              <a:cs typeface="Times" panose="02020603050405020304" pitchFamily="18" charset="0"/>
            </a:endParaRPr>
          </a:p>
        </p:txBody>
      </p:sp>
      <p:sp>
        <p:nvSpPr>
          <p:cNvPr id="19" name="Rectangle 14"/>
          <p:cNvSpPr>
            <a:spLocks noChangeArrowheads="1"/>
          </p:cNvSpPr>
          <p:nvPr/>
        </p:nvSpPr>
        <p:spPr bwMode="auto">
          <a:xfrm>
            <a:off x="2260673" y="3500869"/>
            <a:ext cx="3581400" cy="369332"/>
          </a:xfrm>
          <a:prstGeom prst="rect">
            <a:avLst/>
          </a:prstGeom>
          <a:noFill/>
          <a:ln w="9525">
            <a:noFill/>
            <a:miter lim="800000"/>
            <a:headEnd/>
            <a:tailEnd/>
          </a:ln>
          <a:effectLst/>
        </p:spPr>
        <p:txBody>
          <a:bodyPr>
            <a:spAutoFit/>
          </a:bodyPr>
          <a:lstStyle/>
          <a:p>
            <a:pPr algn="ctr">
              <a:defRPr/>
            </a:pPr>
            <a:r>
              <a:rPr lang="en-US" sz="1800" dirty="0">
                <a:solidFill>
                  <a:srgbClr val="FF8000"/>
                </a:solidFill>
                <a:latin typeface="Times" panose="02020603050405020304" pitchFamily="18" charset="0"/>
                <a:ea typeface="+mj-ea"/>
                <a:cs typeface="Times" panose="02020603050405020304" pitchFamily="18" charset="0"/>
              </a:rPr>
              <a:t>EFSA ( </a:t>
            </a:r>
            <a:r>
              <a:rPr lang="en-US" sz="1800" dirty="0" smtClean="0">
                <a:solidFill>
                  <a:srgbClr val="FF8000"/>
                </a:solidFill>
                <a:latin typeface="Times" panose="02020603050405020304" pitchFamily="18" charset="0"/>
                <a:ea typeface="+mj-ea"/>
                <a:cs typeface="Times" panose="02020603050405020304" pitchFamily="18" charset="0"/>
              </a:rPr>
              <a:t>plan</a:t>
            </a:r>
            <a:r>
              <a:rPr lang="ro-RO" sz="1800" dirty="0" smtClean="0">
                <a:solidFill>
                  <a:srgbClr val="FF8000"/>
                </a:solidFill>
                <a:latin typeface="Times" panose="02020603050405020304" pitchFamily="18" charset="0"/>
                <a:ea typeface="+mj-ea"/>
                <a:cs typeface="Times" panose="02020603050405020304" pitchFamily="18" charset="0"/>
              </a:rPr>
              <a:t>ificată până în</a:t>
            </a:r>
            <a:r>
              <a:rPr lang="en-US" sz="1800" dirty="0" smtClean="0">
                <a:solidFill>
                  <a:srgbClr val="FF8000"/>
                </a:solidFill>
                <a:latin typeface="Times" panose="02020603050405020304" pitchFamily="18" charset="0"/>
                <a:ea typeface="+mj-ea"/>
                <a:cs typeface="Times" panose="02020603050405020304" pitchFamily="18" charset="0"/>
              </a:rPr>
              <a:t> </a:t>
            </a:r>
            <a:r>
              <a:rPr lang="ro-RO" dirty="0" smtClean="0">
                <a:solidFill>
                  <a:srgbClr val="FF8000"/>
                </a:solidFill>
                <a:latin typeface="Times" panose="02020603050405020304" pitchFamily="18" charset="0"/>
                <a:ea typeface="+mj-ea"/>
                <a:cs typeface="Times" panose="02020603050405020304" pitchFamily="18" charset="0"/>
              </a:rPr>
              <a:t>2009)</a:t>
            </a:r>
            <a:endParaRPr lang="en-US" sz="1800" dirty="0">
              <a:solidFill>
                <a:srgbClr val="FF8000"/>
              </a:solidFill>
              <a:latin typeface="Times" panose="02020603050405020304" pitchFamily="18" charset="0"/>
              <a:ea typeface="+mj-ea"/>
              <a:cs typeface="Times" panose="02020603050405020304" pitchFamily="18" charset="0"/>
            </a:endParaRPr>
          </a:p>
        </p:txBody>
      </p:sp>
      <p:sp>
        <p:nvSpPr>
          <p:cNvPr id="20" name="Rectangle 15"/>
          <p:cNvSpPr>
            <a:spLocks noChangeArrowheads="1"/>
          </p:cNvSpPr>
          <p:nvPr/>
        </p:nvSpPr>
        <p:spPr bwMode="auto">
          <a:xfrm>
            <a:off x="3403673" y="2715056"/>
            <a:ext cx="1281112" cy="7429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endParaRPr lang="ro-RO" altLang="en-US" dirty="0" smtClean="0">
              <a:solidFill>
                <a:srgbClr val="EEEEEE"/>
              </a:solidFill>
              <a:latin typeface="Times" panose="02020603050405020304" pitchFamily="18" charset="0"/>
              <a:cs typeface="Times" panose="02020603050405020304" pitchFamily="18" charset="0"/>
            </a:endParaRPr>
          </a:p>
          <a:p>
            <a:pPr algn="ctr"/>
            <a:r>
              <a:rPr lang="en-GB" altLang="en-US" dirty="0" err="1" smtClean="0">
                <a:solidFill>
                  <a:srgbClr val="EEEEEE"/>
                </a:solidFill>
                <a:latin typeface="Times" panose="02020603050405020304" pitchFamily="18" charset="0"/>
                <a:cs typeface="Times" panose="02020603050405020304" pitchFamily="18" charset="0"/>
              </a:rPr>
              <a:t>Opini</a:t>
            </a:r>
            <a:r>
              <a:rPr lang="ro-RO" altLang="en-US" dirty="0" smtClean="0">
                <a:solidFill>
                  <a:srgbClr val="EEEEEE"/>
                </a:solidFill>
                <a:latin typeface="Times" panose="02020603050405020304" pitchFamily="18" charset="0"/>
                <a:cs typeface="Times" panose="02020603050405020304" pitchFamily="18" charset="0"/>
              </a:rPr>
              <a:t>a</a:t>
            </a:r>
          </a:p>
          <a:p>
            <a:pPr algn="ctr"/>
            <a:r>
              <a:rPr lang="en-GB" altLang="en-US" dirty="0" smtClean="0">
                <a:solidFill>
                  <a:srgbClr val="EEEEEE"/>
                </a:solidFill>
                <a:latin typeface="Times" panose="02020603050405020304" pitchFamily="18" charset="0"/>
                <a:cs typeface="Times" panose="02020603050405020304" pitchFamily="18" charset="0"/>
              </a:rPr>
              <a:t>EFSA</a:t>
            </a:r>
          </a:p>
          <a:p>
            <a:pPr algn="ctr"/>
            <a:endParaRPr lang="en-GB" altLang="en-US" dirty="0">
              <a:solidFill>
                <a:srgbClr val="EEEEEE"/>
              </a:solidFill>
              <a:latin typeface="Times" panose="02020603050405020304" pitchFamily="18" charset="0"/>
              <a:cs typeface="Times" panose="02020603050405020304" pitchFamily="18" charset="0"/>
            </a:endParaRPr>
          </a:p>
        </p:txBody>
      </p:sp>
      <p:sp>
        <p:nvSpPr>
          <p:cNvPr id="21" name="Line 17"/>
          <p:cNvSpPr>
            <a:spLocks noChangeShapeType="1"/>
          </p:cNvSpPr>
          <p:nvPr/>
        </p:nvSpPr>
        <p:spPr bwMode="auto">
          <a:xfrm>
            <a:off x="3975173" y="3858056"/>
            <a:ext cx="0" cy="28575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Times" panose="02020603050405020304" pitchFamily="18" charset="0"/>
              <a:cs typeface="Times" panose="02020603050405020304" pitchFamily="18" charset="0"/>
            </a:endParaRPr>
          </a:p>
        </p:txBody>
      </p:sp>
      <p:sp>
        <p:nvSpPr>
          <p:cNvPr id="22" name="Rectangle 18"/>
          <p:cNvSpPr>
            <a:spLocks noChangeArrowheads="1"/>
          </p:cNvSpPr>
          <p:nvPr/>
        </p:nvSpPr>
        <p:spPr bwMode="auto">
          <a:xfrm>
            <a:off x="1903485" y="4143806"/>
            <a:ext cx="4610100" cy="4984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ro-RO" altLang="en-US" dirty="0" smtClean="0">
                <a:solidFill>
                  <a:srgbClr val="EEEEEE"/>
                </a:solidFill>
                <a:latin typeface="Times" panose="02020603050405020304" pitchFamily="18" charset="0"/>
                <a:cs typeface="Times" panose="02020603050405020304" pitchFamily="18" charset="0"/>
              </a:rPr>
              <a:t>Lista consolidată</a:t>
            </a:r>
            <a:endParaRPr lang="en-GB" altLang="en-US" dirty="0">
              <a:solidFill>
                <a:srgbClr val="EEEEEE"/>
              </a:solidFill>
              <a:latin typeface="Times" panose="02020603050405020304" pitchFamily="18" charset="0"/>
              <a:cs typeface="Times" panose="02020603050405020304" pitchFamily="18" charset="0"/>
            </a:endParaRPr>
          </a:p>
        </p:txBody>
      </p:sp>
      <p:sp>
        <p:nvSpPr>
          <p:cNvPr id="23" name="Rectangle 20"/>
          <p:cNvSpPr>
            <a:spLocks noChangeArrowheads="1"/>
          </p:cNvSpPr>
          <p:nvPr/>
        </p:nvSpPr>
        <p:spPr bwMode="auto">
          <a:xfrm>
            <a:off x="1903485" y="4143806"/>
            <a:ext cx="4610100" cy="855663"/>
          </a:xfrm>
          <a:prstGeom prst="rect">
            <a:avLst/>
          </a:prstGeom>
          <a:noFill/>
          <a:ln w="9525">
            <a:solidFill>
              <a:srgbClr val="003399"/>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endParaRPr lang="cs-CZ" altLang="en-US">
              <a:latin typeface="Times" panose="02020603050405020304" pitchFamily="18" charset="0"/>
              <a:cs typeface="Times" panose="02020603050405020304" pitchFamily="18" charset="0"/>
            </a:endParaRPr>
          </a:p>
        </p:txBody>
      </p:sp>
      <p:sp>
        <p:nvSpPr>
          <p:cNvPr id="24" name="Line 21"/>
          <p:cNvSpPr>
            <a:spLocks noChangeShapeType="1"/>
          </p:cNvSpPr>
          <p:nvPr/>
        </p:nvSpPr>
        <p:spPr bwMode="auto">
          <a:xfrm>
            <a:off x="3975173" y="5001056"/>
            <a:ext cx="0" cy="285750"/>
          </a:xfrm>
          <a:prstGeom prst="line">
            <a:avLst/>
          </a:prstGeom>
          <a:noFill/>
          <a:ln w="285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Times" panose="02020603050405020304" pitchFamily="18" charset="0"/>
              <a:cs typeface="Times" panose="02020603050405020304" pitchFamily="18" charset="0"/>
            </a:endParaRPr>
          </a:p>
        </p:txBody>
      </p:sp>
      <p:sp>
        <p:nvSpPr>
          <p:cNvPr id="25" name="Rectangle 22"/>
          <p:cNvSpPr>
            <a:spLocks noChangeArrowheads="1"/>
          </p:cNvSpPr>
          <p:nvPr/>
        </p:nvSpPr>
        <p:spPr bwMode="auto">
          <a:xfrm>
            <a:off x="1903485" y="5286806"/>
            <a:ext cx="4610100" cy="4286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ro-RO" altLang="en-US" dirty="0" smtClean="0">
                <a:solidFill>
                  <a:schemeClr val="bg1"/>
                </a:solidFill>
                <a:latin typeface="Times" panose="02020603050405020304" pitchFamily="18" charset="0"/>
                <a:cs typeface="Times" panose="02020603050405020304" pitchFamily="18" charset="0"/>
              </a:rPr>
              <a:t>Listă finală</a:t>
            </a:r>
            <a:endParaRPr lang="en-GB" altLang="en-US" dirty="0">
              <a:solidFill>
                <a:schemeClr val="bg1"/>
              </a:solidFill>
              <a:latin typeface="Times" panose="02020603050405020304" pitchFamily="18" charset="0"/>
              <a:cs typeface="Times" panose="02020603050405020304" pitchFamily="18" charset="0"/>
            </a:endParaRPr>
          </a:p>
        </p:txBody>
      </p:sp>
      <p:sp>
        <p:nvSpPr>
          <p:cNvPr id="26" name="Rectangle 24"/>
          <p:cNvSpPr>
            <a:spLocks noChangeArrowheads="1"/>
          </p:cNvSpPr>
          <p:nvPr/>
        </p:nvSpPr>
        <p:spPr bwMode="auto">
          <a:xfrm>
            <a:off x="1903485" y="5428094"/>
            <a:ext cx="4610100" cy="1001712"/>
          </a:xfrm>
          <a:prstGeom prst="rect">
            <a:avLst/>
          </a:prstGeom>
          <a:noFill/>
          <a:ln w="9525">
            <a:solidFill>
              <a:srgbClr val="003399"/>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endParaRPr lang="cs-CZ" altLang="en-US">
              <a:latin typeface="Times" panose="02020603050405020304" pitchFamily="18" charset="0"/>
              <a:cs typeface="Times" panose="02020603050405020304" pitchFamily="18" charset="0"/>
            </a:endParaRPr>
          </a:p>
        </p:txBody>
      </p:sp>
      <p:sp>
        <p:nvSpPr>
          <p:cNvPr id="28" name="Rectangle 59"/>
          <p:cNvSpPr>
            <a:spLocks noChangeArrowheads="1"/>
          </p:cNvSpPr>
          <p:nvPr/>
        </p:nvSpPr>
        <p:spPr bwMode="auto">
          <a:xfrm>
            <a:off x="2759323" y="2139657"/>
            <a:ext cx="2631724" cy="402291"/>
          </a:xfrm>
          <a:prstGeom prst="rect">
            <a:avLst/>
          </a:prstGeom>
          <a:noFill/>
          <a:ln w="3175">
            <a:solidFill>
              <a:schemeClr val="tx2">
                <a:lumMod val="75000"/>
              </a:schemeClr>
            </a:solidFill>
            <a:prstDash val="sysDot"/>
            <a:miter lim="800000"/>
            <a:headEnd/>
            <a:tailEnd/>
          </a:ln>
        </p:spPr>
        <p:txBody>
          <a:bodyPr wrap="none" lIns="90000" tIns="46800" rIns="90000" bIns="46800">
            <a:spAutoFit/>
          </a:bodyPr>
          <a:lstStyle/>
          <a:p>
            <a:pPr algn="ctr">
              <a:defRPr/>
            </a:pPr>
            <a:r>
              <a:rPr lang="ro-RO" sz="2000" dirty="0" smtClean="0">
                <a:solidFill>
                  <a:srgbClr val="0070C0"/>
                </a:solidFill>
                <a:latin typeface="Times" panose="02020603050405020304" pitchFamily="18" charset="0"/>
                <a:ea typeface="+mj-ea"/>
                <a:cs typeface="Times" panose="02020603050405020304" pitchFamily="18" charset="0"/>
              </a:rPr>
              <a:t>Lista comisiei europene</a:t>
            </a:r>
            <a:endParaRPr lang="en-US" sz="2000" dirty="0">
              <a:solidFill>
                <a:srgbClr val="0070C0"/>
              </a:solidFill>
              <a:latin typeface="Times" panose="02020603050405020304" pitchFamily="18" charset="0"/>
              <a:ea typeface="+mj-ea"/>
              <a:cs typeface="Times" panose="02020603050405020304" pitchFamily="18" charset="0"/>
            </a:endParaRPr>
          </a:p>
        </p:txBody>
      </p:sp>
      <p:sp>
        <p:nvSpPr>
          <p:cNvPr id="29" name="Rectangle 60"/>
          <p:cNvSpPr>
            <a:spLocks noChangeArrowheads="1"/>
          </p:cNvSpPr>
          <p:nvPr/>
        </p:nvSpPr>
        <p:spPr bwMode="auto">
          <a:xfrm>
            <a:off x="546173" y="2286431"/>
            <a:ext cx="1928812" cy="1079399"/>
          </a:xfrm>
          <a:prstGeom prst="rect">
            <a:avLst/>
          </a:prstGeom>
          <a:noFill/>
          <a:ln w="9525">
            <a:noFill/>
            <a:miter lim="800000"/>
            <a:headEnd/>
            <a:tailEnd/>
          </a:ln>
          <a:effectLst/>
        </p:spPr>
        <p:txBody>
          <a:bodyPr lIns="90000" tIns="46800" rIns="90000" bIns="46800">
            <a:spAutoFit/>
          </a:bodyPr>
          <a:lstStyle/>
          <a:p>
            <a:pPr>
              <a:defRPr/>
            </a:pPr>
            <a:r>
              <a:rPr lang="cs-CZ" sz="1600" dirty="0" smtClean="0">
                <a:solidFill>
                  <a:srgbClr val="FF8000"/>
                </a:solidFill>
                <a:latin typeface="Times" panose="02020603050405020304" pitchFamily="18" charset="0"/>
                <a:ea typeface="+mj-ea"/>
                <a:cs typeface="Times" panose="02020603050405020304" pitchFamily="18" charset="0"/>
              </a:rPr>
              <a:t>Noiembrie/</a:t>
            </a:r>
            <a:endParaRPr lang="cs-CZ" sz="1600" dirty="0">
              <a:solidFill>
                <a:srgbClr val="FF8000"/>
              </a:solidFill>
              <a:latin typeface="Times" panose="02020603050405020304" pitchFamily="18" charset="0"/>
              <a:ea typeface="+mj-ea"/>
              <a:cs typeface="Times" panose="02020603050405020304" pitchFamily="18" charset="0"/>
            </a:endParaRPr>
          </a:p>
          <a:p>
            <a:pPr>
              <a:defRPr/>
            </a:pPr>
            <a:r>
              <a:rPr lang="cs-CZ" sz="1600" dirty="0" smtClean="0">
                <a:solidFill>
                  <a:srgbClr val="FF8000"/>
                </a:solidFill>
                <a:latin typeface="Times" panose="02020603050405020304" pitchFamily="18" charset="0"/>
                <a:ea typeface="+mj-ea"/>
                <a:cs typeface="Times" panose="02020603050405020304" pitchFamily="18" charset="0"/>
              </a:rPr>
              <a:t>Decembrie </a:t>
            </a:r>
            <a:r>
              <a:rPr lang="en-US" sz="1600" dirty="0">
                <a:solidFill>
                  <a:srgbClr val="FF8000"/>
                </a:solidFill>
                <a:latin typeface="Times" panose="02020603050405020304" pitchFamily="18" charset="0"/>
                <a:ea typeface="+mj-ea"/>
                <a:cs typeface="Times" panose="02020603050405020304" pitchFamily="18" charset="0"/>
              </a:rPr>
              <a:t>2008 + </a:t>
            </a:r>
            <a:r>
              <a:rPr lang="ro-RO" sz="1600" dirty="0" smtClean="0">
                <a:solidFill>
                  <a:srgbClr val="FF8000"/>
                </a:solidFill>
                <a:latin typeface="Times" panose="02020603050405020304" pitchFamily="18" charset="0"/>
                <a:ea typeface="+mj-ea"/>
                <a:cs typeface="Times" panose="02020603050405020304" pitchFamily="18" charset="0"/>
              </a:rPr>
              <a:t>mențiuni noi</a:t>
            </a:r>
            <a:endParaRPr lang="cs-CZ" sz="1600" dirty="0">
              <a:solidFill>
                <a:srgbClr val="FF8000"/>
              </a:solidFill>
              <a:latin typeface="Times" panose="02020603050405020304" pitchFamily="18" charset="0"/>
              <a:ea typeface="+mj-ea"/>
              <a:cs typeface="Times" panose="02020603050405020304" pitchFamily="18" charset="0"/>
            </a:endParaRPr>
          </a:p>
          <a:p>
            <a:pPr>
              <a:defRPr/>
            </a:pPr>
            <a:r>
              <a:rPr lang="en-US" sz="1600" dirty="0" smtClean="0">
                <a:solidFill>
                  <a:srgbClr val="FF8000"/>
                </a:solidFill>
                <a:latin typeface="Times" panose="02020603050405020304" pitchFamily="18" charset="0"/>
                <a:ea typeface="+mj-ea"/>
                <a:cs typeface="Times" panose="02020603050405020304" pitchFamily="18" charset="0"/>
              </a:rPr>
              <a:t>Mar</a:t>
            </a:r>
            <a:r>
              <a:rPr lang="ro-RO" sz="1600" dirty="0" smtClean="0">
                <a:solidFill>
                  <a:srgbClr val="FF8000"/>
                </a:solidFill>
                <a:latin typeface="Times" panose="02020603050405020304" pitchFamily="18" charset="0"/>
                <a:ea typeface="+mj-ea"/>
                <a:cs typeface="Times" panose="02020603050405020304" pitchFamily="18" charset="0"/>
              </a:rPr>
              <a:t>tie </a:t>
            </a:r>
            <a:r>
              <a:rPr lang="en-US" sz="1600" dirty="0" smtClean="0">
                <a:solidFill>
                  <a:srgbClr val="FF8000"/>
                </a:solidFill>
                <a:latin typeface="Times" panose="02020603050405020304" pitchFamily="18" charset="0"/>
                <a:ea typeface="+mj-ea"/>
                <a:cs typeface="Times" panose="02020603050405020304" pitchFamily="18" charset="0"/>
              </a:rPr>
              <a:t>2009</a:t>
            </a:r>
            <a:endParaRPr lang="en-US" sz="1600" dirty="0">
              <a:solidFill>
                <a:srgbClr val="FF8000"/>
              </a:solidFill>
              <a:latin typeface="Times" panose="02020603050405020304" pitchFamily="18" charset="0"/>
              <a:ea typeface="+mj-ea"/>
              <a:cs typeface="Times" panose="02020603050405020304" pitchFamily="18" charset="0"/>
            </a:endParaRPr>
          </a:p>
        </p:txBody>
      </p:sp>
      <p:sp>
        <p:nvSpPr>
          <p:cNvPr id="30" name="Rectangle 8"/>
          <p:cNvSpPr>
            <a:spLocks noChangeArrowheads="1"/>
          </p:cNvSpPr>
          <p:nvPr/>
        </p:nvSpPr>
        <p:spPr bwMode="auto">
          <a:xfrm>
            <a:off x="5725175" y="714806"/>
            <a:ext cx="381000" cy="68579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endParaRPr lang="en-GB" altLang="en-US" dirty="0">
              <a:solidFill>
                <a:srgbClr val="EEEEEE"/>
              </a:solidFill>
              <a:latin typeface="Times" panose="02020603050405020304" pitchFamily="18" charset="0"/>
              <a:cs typeface="Times" panose="02020603050405020304" pitchFamily="18" charset="0"/>
            </a:endParaRPr>
          </a:p>
          <a:p>
            <a:pPr algn="ctr"/>
            <a:r>
              <a:rPr lang="ro-RO" altLang="en-US" dirty="0" smtClean="0">
                <a:solidFill>
                  <a:srgbClr val="EEEEEE"/>
                </a:solidFill>
                <a:latin typeface="Times" panose="02020603050405020304" pitchFamily="18" charset="0"/>
                <a:cs typeface="Times" panose="02020603050405020304" pitchFamily="18" charset="0"/>
              </a:rPr>
              <a:t>Ă</a:t>
            </a:r>
            <a:endParaRPr lang="en-GB" altLang="en-US" dirty="0">
              <a:solidFill>
                <a:srgbClr val="EEEEEE"/>
              </a:solidFill>
              <a:latin typeface="Times" panose="02020603050405020304" pitchFamily="18" charset="0"/>
              <a:cs typeface="Times" panose="02020603050405020304" pitchFamily="18" charset="0"/>
            </a:endParaRP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968844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52600"/>
            <a:ext cx="8458200" cy="4247317"/>
          </a:xfrm>
          <a:prstGeom prst="rect">
            <a:avLst/>
          </a:prstGeom>
        </p:spPr>
        <p:txBody>
          <a:bodyPr wrap="square">
            <a:spAutoFit/>
          </a:bodyPr>
          <a:lstStyle/>
          <a:p>
            <a:r>
              <a:rPr lang="it-IT" dirty="0">
                <a:latin typeface="Times" panose="02020603050405020304" pitchFamily="18" charset="0"/>
                <a:cs typeface="Times" panose="02020603050405020304" pitchFamily="18" charset="0"/>
              </a:rPr>
              <a:t>Lista finală </a:t>
            </a:r>
            <a:r>
              <a:rPr lang="ro-RO" dirty="0" smtClean="0">
                <a:latin typeface="Times" panose="02020603050405020304" pitchFamily="18" charset="0"/>
                <a:cs typeface="Times" panose="02020603050405020304" pitchFamily="18" charset="0"/>
              </a:rPr>
              <a:t>a </a:t>
            </a:r>
            <a:r>
              <a:rPr lang="it-IT" dirty="0" smtClean="0">
                <a:latin typeface="Times" panose="02020603050405020304" pitchFamily="18" charset="0"/>
                <a:cs typeface="Times" panose="02020603050405020304" pitchFamily="18" charset="0"/>
              </a:rPr>
              <a:t>CE </a:t>
            </a:r>
            <a:r>
              <a:rPr lang="ro-RO" dirty="0" smtClean="0">
                <a:latin typeface="Times" panose="02020603050405020304" pitchFamily="18" charset="0"/>
                <a:cs typeface="Times" panose="02020603050405020304" pitchFamily="18" charset="0"/>
              </a:rPr>
              <a:t>de mențiuni de sănătate </a:t>
            </a:r>
            <a:r>
              <a:rPr lang="it-IT" dirty="0" smtClean="0">
                <a:latin typeface="Times" panose="02020603050405020304" pitchFamily="18" charset="0"/>
                <a:cs typeface="Times" panose="02020603050405020304" pitchFamily="18" charset="0"/>
              </a:rPr>
              <a:t>trimise </a:t>
            </a:r>
            <a:r>
              <a:rPr lang="it-IT" dirty="0">
                <a:latin typeface="Times" panose="02020603050405020304" pitchFamily="18" charset="0"/>
                <a:cs typeface="Times" panose="02020603050405020304" pitchFamily="18" charset="0"/>
              </a:rPr>
              <a:t>până la 12 decembrie 2008 la </a:t>
            </a:r>
            <a:r>
              <a:rPr lang="it-IT" dirty="0" smtClean="0">
                <a:latin typeface="Times" panose="02020603050405020304" pitchFamily="18" charset="0"/>
                <a:cs typeface="Times" panose="02020603050405020304" pitchFamily="18" charset="0"/>
              </a:rPr>
              <a:t>EFSA</a:t>
            </a:r>
            <a:r>
              <a:rPr lang="ro-RO" dirty="0" smtClean="0">
                <a:latin typeface="Times" panose="02020603050405020304" pitchFamily="18" charset="0"/>
                <a:cs typeface="Times" panose="02020603050405020304" pitchFamily="18" charset="0"/>
              </a:rPr>
              <a:t>:</a:t>
            </a:r>
          </a:p>
          <a:p>
            <a:endParaRPr lang="it-IT" dirty="0">
              <a:latin typeface="Times" panose="02020603050405020304" pitchFamily="18" charset="0"/>
              <a:cs typeface="Times" panose="02020603050405020304" pitchFamily="18" charset="0"/>
            </a:endParaRPr>
          </a:p>
          <a:p>
            <a:pPr marL="285750" indent="-285750">
              <a:buBlip>
                <a:blip r:embed="rId2"/>
              </a:buBlip>
            </a:pPr>
            <a:r>
              <a:rPr lang="it-IT" dirty="0" smtClean="0">
                <a:latin typeface="Times" panose="02020603050405020304" pitchFamily="18" charset="0"/>
                <a:cs typeface="Times" panose="02020603050405020304" pitchFamily="18" charset="0"/>
              </a:rPr>
              <a:t>Include</a:t>
            </a:r>
            <a:r>
              <a:rPr lang="it-IT" b="1" dirty="0" smtClean="0">
                <a:latin typeface="Times" panose="02020603050405020304" pitchFamily="18" charset="0"/>
                <a:cs typeface="Times" panose="02020603050405020304" pitchFamily="18" charset="0"/>
              </a:rPr>
              <a:t> </a:t>
            </a:r>
            <a:r>
              <a:rPr lang="it-IT" b="1" dirty="0">
                <a:latin typeface="Times" panose="02020603050405020304" pitchFamily="18" charset="0"/>
                <a:cs typeface="Times" panose="02020603050405020304" pitchFamily="18" charset="0"/>
              </a:rPr>
              <a:t>4185 </a:t>
            </a:r>
            <a:r>
              <a:rPr lang="ro-RO" dirty="0" smtClean="0">
                <a:latin typeface="Times" panose="02020603050405020304" pitchFamily="18" charset="0"/>
                <a:cs typeface="Times" panose="02020603050405020304" pitchFamily="18" charset="0"/>
              </a:rPr>
              <a:t>mențiuni</a:t>
            </a:r>
            <a:r>
              <a:rPr lang="it-IT" dirty="0" smtClean="0">
                <a:latin typeface="Times" panose="02020603050405020304" pitchFamily="18" charset="0"/>
                <a:cs typeface="Times" panose="02020603050405020304" pitchFamily="18" charset="0"/>
              </a:rPr>
              <a:t> </a:t>
            </a:r>
            <a:r>
              <a:rPr lang="it-IT" dirty="0">
                <a:latin typeface="Times" panose="02020603050405020304" pitchFamily="18" charset="0"/>
                <a:cs typeface="Times" panose="02020603050405020304" pitchFamily="18" charset="0"/>
              </a:rPr>
              <a:t>de bază și </a:t>
            </a:r>
            <a:r>
              <a:rPr lang="it-IT" b="1" dirty="0">
                <a:latin typeface="Times" panose="02020603050405020304" pitchFamily="18" charset="0"/>
                <a:cs typeface="Times" panose="02020603050405020304" pitchFamily="18" charset="0"/>
              </a:rPr>
              <a:t>10 000 simila</a:t>
            </a:r>
            <a:r>
              <a:rPr lang="it-IT" dirty="0">
                <a:latin typeface="Times" panose="02020603050405020304" pitchFamily="18" charset="0"/>
                <a:cs typeface="Times" panose="02020603050405020304" pitchFamily="18" charset="0"/>
              </a:rPr>
              <a:t>re (din </a:t>
            </a:r>
            <a:r>
              <a:rPr lang="it-IT" dirty="0" smtClean="0">
                <a:latin typeface="Times" panose="02020603050405020304" pitchFamily="18" charset="0"/>
                <a:cs typeface="Times" panose="02020603050405020304" pitchFamily="18" charset="0"/>
              </a:rPr>
              <a:t>44 </a:t>
            </a:r>
            <a:r>
              <a:rPr lang="it-IT" dirty="0">
                <a:latin typeface="Times" panose="02020603050405020304" pitchFamily="18" charset="0"/>
                <a:cs typeface="Times" panose="02020603050405020304" pitchFamily="18" charset="0"/>
              </a:rPr>
              <a:t>000 de </a:t>
            </a:r>
            <a:r>
              <a:rPr lang="ro-RO" dirty="0" smtClean="0">
                <a:latin typeface="Times" panose="02020603050405020304" pitchFamily="18" charset="0"/>
                <a:cs typeface="Times" panose="02020603050405020304" pitchFamily="18" charset="0"/>
              </a:rPr>
              <a:t>mențiuni</a:t>
            </a:r>
            <a:r>
              <a:rPr lang="it-IT" dirty="0" smtClean="0">
                <a:latin typeface="Times" panose="02020603050405020304" pitchFamily="18" charset="0"/>
                <a:cs typeface="Times" panose="02020603050405020304" pitchFamily="18" charset="0"/>
              </a:rPr>
              <a:t> primite</a:t>
            </a:r>
            <a:r>
              <a:rPr lang="ro-RO" dirty="0" smtClean="0">
                <a:latin typeface="Times" panose="02020603050405020304" pitchFamily="18" charset="0"/>
                <a:cs typeface="Times" panose="02020603050405020304" pitchFamily="18" charset="0"/>
              </a:rPr>
              <a:t> de Comisie</a:t>
            </a:r>
            <a:r>
              <a:rPr lang="it-IT" dirty="0" smtClean="0">
                <a:latin typeface="Times" panose="02020603050405020304" pitchFamily="18" charset="0"/>
                <a:cs typeface="Times" panose="02020603050405020304" pitchFamily="18" charset="0"/>
              </a:rPr>
              <a:t>)</a:t>
            </a:r>
            <a:endParaRPr lang="ro-RO" dirty="0">
              <a:latin typeface="Times" panose="02020603050405020304" pitchFamily="18" charset="0"/>
              <a:cs typeface="Times" panose="02020603050405020304" pitchFamily="18" charset="0"/>
            </a:endParaRPr>
          </a:p>
          <a:p>
            <a:pPr marL="285750" indent="-285750">
              <a:buBlip>
                <a:blip r:embed="rId2"/>
              </a:buBlip>
            </a:pPr>
            <a:endParaRPr lang="ro-RO" dirty="0" smtClean="0">
              <a:latin typeface="Times" panose="02020603050405020304" pitchFamily="18" charset="0"/>
              <a:cs typeface="Times" panose="02020603050405020304" pitchFamily="18" charset="0"/>
            </a:endParaRPr>
          </a:p>
          <a:p>
            <a:pPr marL="285750" indent="-285750">
              <a:buBlip>
                <a:blip r:embed="rId2"/>
              </a:buBlip>
            </a:pPr>
            <a:r>
              <a:rPr lang="ro-RO" dirty="0" smtClean="0">
                <a:latin typeface="Times" panose="02020603050405020304" pitchFamily="18" charset="0"/>
                <a:cs typeface="Times" panose="02020603050405020304" pitchFamily="18" charset="0"/>
              </a:rPr>
              <a:t>Evaluarea EFSA s-a finalizat</a:t>
            </a:r>
            <a:r>
              <a:rPr lang="vi-VN" dirty="0" smtClean="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în iulie 2011 - mențiuni de sănătate pentru substanțele </a:t>
            </a:r>
            <a:r>
              <a:rPr lang="en-US" dirty="0" smtClean="0">
                <a:latin typeface="Times" panose="02020603050405020304" pitchFamily="18" charset="0"/>
                <a:cs typeface="Times" panose="02020603050405020304" pitchFamily="18" charset="0"/>
              </a:rPr>
              <a:t>non-</a:t>
            </a:r>
            <a:r>
              <a:rPr lang="vi-VN" dirty="0" smtClean="0">
                <a:latin typeface="Times" panose="02020603050405020304" pitchFamily="18" charset="0"/>
                <a:cs typeface="Times" panose="02020603050405020304" pitchFamily="18" charset="0"/>
              </a:rPr>
              <a:t>botanice </a:t>
            </a:r>
            <a:r>
              <a:rPr lang="vi-VN" dirty="0">
                <a:latin typeface="Times" panose="02020603050405020304" pitchFamily="18" charset="0"/>
                <a:cs typeface="Times" panose="02020603050405020304" pitchFamily="18" charset="0"/>
              </a:rPr>
              <a:t>(aproximativ 2700 </a:t>
            </a:r>
            <a:r>
              <a:rPr lang="en-US" dirty="0" smtClean="0">
                <a:latin typeface="Times" panose="02020603050405020304" pitchFamily="18" charset="0"/>
                <a:cs typeface="Times" panose="02020603050405020304" pitchFamily="18" charset="0"/>
              </a:rPr>
              <a:t>Men</a:t>
            </a:r>
            <a:r>
              <a:rPr lang="ro-RO" dirty="0" smtClean="0">
                <a:latin typeface="Times" panose="02020603050405020304" pitchFamily="18" charset="0"/>
                <a:cs typeface="Times" panose="02020603050405020304" pitchFamily="18" charset="0"/>
              </a:rPr>
              <a:t>ț</a:t>
            </a:r>
            <a:r>
              <a:rPr lang="en-US" dirty="0" err="1" smtClean="0">
                <a:latin typeface="Times" panose="02020603050405020304" pitchFamily="18" charset="0"/>
                <a:cs typeface="Times" panose="02020603050405020304" pitchFamily="18" charset="0"/>
              </a:rPr>
              <a:t>iuni</a:t>
            </a:r>
            <a:r>
              <a:rPr lang="en-US" dirty="0" smtClean="0">
                <a:latin typeface="Times" panose="02020603050405020304" pitchFamily="18" charset="0"/>
                <a:cs typeface="Times" panose="02020603050405020304" pitchFamily="18" charset="0"/>
              </a:rPr>
              <a:t> de s</a:t>
            </a:r>
            <a:r>
              <a:rPr lang="ro-RO" dirty="0" smtClean="0">
                <a:latin typeface="Times" panose="02020603050405020304" pitchFamily="18" charset="0"/>
                <a:cs typeface="Times" panose="02020603050405020304" pitchFamily="18" charset="0"/>
              </a:rPr>
              <a:t>ă</a:t>
            </a:r>
            <a:r>
              <a:rPr lang="en-US" dirty="0" smtClean="0">
                <a:latin typeface="Times" panose="02020603050405020304" pitchFamily="18" charset="0"/>
                <a:cs typeface="Times" panose="02020603050405020304" pitchFamily="18" charset="0"/>
              </a:rPr>
              <a:t>n</a:t>
            </a:r>
            <a:r>
              <a:rPr lang="ro-RO" dirty="0" smtClean="0">
                <a:latin typeface="Times" panose="02020603050405020304" pitchFamily="18" charset="0"/>
                <a:cs typeface="Times" panose="02020603050405020304" pitchFamily="18" charset="0"/>
              </a:rPr>
              <a:t>ă</a:t>
            </a:r>
            <a:r>
              <a:rPr lang="en-US" dirty="0" err="1" smtClean="0">
                <a:latin typeface="Times" panose="02020603050405020304" pitchFamily="18" charset="0"/>
                <a:cs typeface="Times" panose="02020603050405020304" pitchFamily="18" charset="0"/>
              </a:rPr>
              <a:t>tate</a:t>
            </a:r>
            <a:r>
              <a:rPr lang="vi-VN" dirty="0" smtClean="0">
                <a:latin typeface="Times" panose="02020603050405020304" pitchFamily="18" charset="0"/>
                <a:cs typeface="Times" panose="02020603050405020304" pitchFamily="18" charset="0"/>
              </a:rPr>
              <a:t>)</a:t>
            </a:r>
            <a:endParaRPr lang="ro-RO" dirty="0" smtClean="0">
              <a:latin typeface="Times" panose="02020603050405020304" pitchFamily="18" charset="0"/>
              <a:cs typeface="Times" panose="02020603050405020304" pitchFamily="18" charset="0"/>
            </a:endParaRPr>
          </a:p>
          <a:p>
            <a:pPr marL="285750" indent="-285750">
              <a:buBlip>
                <a:blip r:embed="rId2"/>
              </a:buBlip>
            </a:pPr>
            <a:endParaRPr lang="ro-RO" dirty="0">
              <a:latin typeface="Times" panose="02020603050405020304" pitchFamily="18" charset="0"/>
              <a:cs typeface="Times" panose="02020603050405020304" pitchFamily="18" charset="0"/>
            </a:endParaRPr>
          </a:p>
          <a:p>
            <a:pPr marL="285750" indent="-285750">
              <a:buBlip>
                <a:blip r:embed="rId2"/>
              </a:buBlip>
            </a:pPr>
            <a:r>
              <a:rPr lang="vi-VN" dirty="0" smtClean="0">
                <a:latin typeface="Times" panose="02020603050405020304" pitchFamily="18" charset="0"/>
                <a:cs typeface="Times" panose="02020603050405020304" pitchFamily="18" charset="0"/>
              </a:rPr>
              <a:t>Evaluare </a:t>
            </a:r>
            <a:r>
              <a:rPr lang="vi-VN" dirty="0">
                <a:latin typeface="Times" panose="02020603050405020304" pitchFamily="18" charset="0"/>
                <a:cs typeface="Times" panose="02020603050405020304" pitchFamily="18" charset="0"/>
              </a:rPr>
              <a:t>suplimentară (</a:t>
            </a:r>
            <a:r>
              <a:rPr lang="vi-VN" dirty="0" smtClean="0">
                <a:latin typeface="Times" panose="02020603050405020304" pitchFamily="18" charset="0"/>
                <a:cs typeface="Times" panose="02020603050405020304" pitchFamily="18" charset="0"/>
              </a:rPr>
              <a:t>terminat</a:t>
            </a:r>
            <a:r>
              <a:rPr lang="ro-RO" dirty="0" smtClean="0">
                <a:latin typeface="Times" panose="02020603050405020304" pitchFamily="18" charset="0"/>
                <a:cs typeface="Times" panose="02020603050405020304" pitchFamily="18" charset="0"/>
              </a:rPr>
              <a:t>ă</a:t>
            </a:r>
            <a:r>
              <a:rPr lang="vi-VN" dirty="0" smtClean="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în august 2012) </a:t>
            </a:r>
            <a:r>
              <a:rPr lang="vi-VN" dirty="0" smtClean="0">
                <a:latin typeface="Times" panose="02020603050405020304" pitchFamily="18" charset="0"/>
                <a:cs typeface="Times" panose="02020603050405020304" pitchFamily="18" charset="0"/>
              </a:rPr>
              <a:t>– </a:t>
            </a:r>
            <a:r>
              <a:rPr lang="en-US" dirty="0" smtClean="0">
                <a:latin typeface="Times" panose="02020603050405020304" pitchFamily="18" charset="0"/>
                <a:cs typeface="Times" panose="02020603050405020304" pitchFamily="18" charset="0"/>
              </a:rPr>
              <a:t>men</a:t>
            </a:r>
            <a:r>
              <a:rPr lang="ro-RO" dirty="0">
                <a:latin typeface="Times" panose="02020603050405020304" pitchFamily="18" charset="0"/>
                <a:cs typeface="Times" panose="02020603050405020304" pitchFamily="18" charset="0"/>
              </a:rPr>
              <a:t>ț</a:t>
            </a:r>
            <a:r>
              <a:rPr lang="en-US" dirty="0" err="1" smtClean="0">
                <a:latin typeface="Times" panose="02020603050405020304" pitchFamily="18" charset="0"/>
                <a:cs typeface="Times" panose="02020603050405020304" pitchFamily="18" charset="0"/>
              </a:rPr>
              <a:t>iunile</a:t>
            </a:r>
            <a:r>
              <a:rPr lang="en-US" dirty="0" smtClean="0">
                <a:latin typeface="Times" panose="02020603050405020304" pitchFamily="18" charset="0"/>
                <a:cs typeface="Times" panose="02020603050405020304" pitchFamily="18" charset="0"/>
              </a:rPr>
              <a:t> de s</a:t>
            </a:r>
            <a:r>
              <a:rPr lang="ro-RO" dirty="0" smtClean="0">
                <a:latin typeface="Times" panose="02020603050405020304" pitchFamily="18" charset="0"/>
                <a:cs typeface="Times" panose="02020603050405020304" pitchFamily="18" charset="0"/>
              </a:rPr>
              <a:t>ă</a:t>
            </a:r>
            <a:r>
              <a:rPr lang="en-US" dirty="0" smtClean="0">
                <a:latin typeface="Times" panose="02020603050405020304" pitchFamily="18" charset="0"/>
                <a:cs typeface="Times" panose="02020603050405020304" pitchFamily="18" charset="0"/>
              </a:rPr>
              <a:t>n</a:t>
            </a:r>
            <a:r>
              <a:rPr lang="ro-RO" dirty="0" smtClean="0">
                <a:latin typeface="Times" panose="02020603050405020304" pitchFamily="18" charset="0"/>
                <a:cs typeface="Times" panose="02020603050405020304" pitchFamily="18" charset="0"/>
              </a:rPr>
              <a:t>ă</a:t>
            </a:r>
            <a:r>
              <a:rPr lang="en-US" dirty="0" err="1" smtClean="0">
                <a:latin typeface="Times" panose="02020603050405020304" pitchFamily="18" charset="0"/>
                <a:cs typeface="Times" panose="02020603050405020304" pitchFamily="18" charset="0"/>
              </a:rPr>
              <a:t>tate</a:t>
            </a:r>
            <a:r>
              <a:rPr lang="vi-VN" dirty="0" smtClean="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din "zona gri" (probiotice </a:t>
            </a:r>
            <a:r>
              <a:rPr lang="en-US" dirty="0" smtClean="0">
                <a:latin typeface="Times" panose="02020603050405020304" pitchFamily="18" charset="0"/>
                <a:cs typeface="Times" panose="02020603050405020304" pitchFamily="18" charset="0"/>
              </a:rPr>
              <a:t> cu </a:t>
            </a:r>
            <a:r>
              <a:rPr lang="vi-VN" dirty="0" smtClean="0">
                <a:latin typeface="Times" panose="02020603050405020304" pitchFamily="18" charset="0"/>
                <a:cs typeface="Times" panose="02020603050405020304" pitchFamily="18" charset="0"/>
              </a:rPr>
              <a:t>dovezi neconcludente)</a:t>
            </a:r>
            <a:endParaRPr lang="ro-RO" dirty="0" smtClean="0">
              <a:latin typeface="Times" panose="02020603050405020304" pitchFamily="18" charset="0"/>
              <a:cs typeface="Times" panose="02020603050405020304" pitchFamily="18" charset="0"/>
            </a:endParaRPr>
          </a:p>
          <a:p>
            <a:pPr marL="285750" indent="-285750">
              <a:buBlip>
                <a:blip r:embed="rId2"/>
              </a:buBlip>
            </a:pPr>
            <a:endParaRPr lang="ro-RO" dirty="0">
              <a:latin typeface="Times" panose="02020603050405020304" pitchFamily="18" charset="0"/>
              <a:cs typeface="Times" panose="02020603050405020304" pitchFamily="18" charset="0"/>
            </a:endParaRPr>
          </a:p>
          <a:p>
            <a:pPr marL="285750" indent="-285750">
              <a:buBlip>
                <a:blip r:embed="rId2"/>
              </a:buBlip>
            </a:pPr>
            <a:r>
              <a:rPr lang="en-US" dirty="0" smtClean="0">
                <a:latin typeface="Times" panose="02020603050405020304" pitchFamily="18" charset="0"/>
                <a:cs typeface="Times" panose="02020603050405020304" pitchFamily="18" charset="0"/>
              </a:rPr>
              <a:t>De </a:t>
            </a:r>
            <a:r>
              <a:rPr lang="ro-RO" dirty="0" smtClean="0">
                <a:latin typeface="Times" panose="02020603050405020304" pitchFamily="18" charset="0"/>
                <a:cs typeface="Times" panose="02020603050405020304" pitchFamily="18" charset="0"/>
              </a:rPr>
              <a:t>evaluat de către EFSA</a:t>
            </a:r>
            <a:r>
              <a:rPr lang="en-US" dirty="0" smtClean="0">
                <a:latin typeface="Times" panose="02020603050405020304" pitchFamily="18" charset="0"/>
                <a:cs typeface="Times" panose="02020603050405020304" pitchFamily="18" charset="0"/>
              </a:rPr>
              <a:t> </a:t>
            </a:r>
            <a:r>
              <a:rPr lang="vi-VN" dirty="0" smtClean="0">
                <a:latin typeface="Times" panose="02020603050405020304" pitchFamily="18" charset="0"/>
                <a:cs typeface="Times" panose="02020603050405020304" pitchFamily="18" charset="0"/>
              </a:rPr>
              <a:t>- mențiuni</a:t>
            </a:r>
            <a:r>
              <a:rPr lang="ro-RO" dirty="0" smtClean="0">
                <a:latin typeface="Times" panose="02020603050405020304" pitchFamily="18" charset="0"/>
                <a:cs typeface="Times" panose="02020603050405020304" pitchFamily="18" charset="0"/>
              </a:rPr>
              <a:t>le</a:t>
            </a:r>
            <a:r>
              <a:rPr lang="vi-VN" dirty="0" smtClean="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de </a:t>
            </a:r>
            <a:r>
              <a:rPr lang="vi-VN" dirty="0" smtClean="0">
                <a:latin typeface="Times" panose="02020603050405020304" pitchFamily="18" charset="0"/>
                <a:cs typeface="Times" panose="02020603050405020304" pitchFamily="18" charset="0"/>
              </a:rPr>
              <a:t>sănătate</a:t>
            </a:r>
            <a:r>
              <a:rPr lang="en-US" dirty="0" smtClean="0">
                <a:latin typeface="Times" panose="02020603050405020304" pitchFamily="18" charset="0"/>
                <a:cs typeface="Times" panose="02020603050405020304" pitchFamily="18" charset="0"/>
              </a:rPr>
              <a:t> </a:t>
            </a:r>
            <a:r>
              <a:rPr lang="en-US" dirty="0" err="1" smtClean="0">
                <a:latin typeface="Times" panose="02020603050405020304" pitchFamily="18" charset="0"/>
                <a:cs typeface="Times" panose="02020603050405020304" pitchFamily="18" charset="0"/>
              </a:rPr>
              <a:t>aplicate</a:t>
            </a:r>
            <a:r>
              <a:rPr lang="en-US" dirty="0" smtClean="0">
                <a:latin typeface="Times" panose="02020603050405020304" pitchFamily="18" charset="0"/>
                <a:cs typeface="Times" panose="02020603050405020304" pitchFamily="18" charset="0"/>
              </a:rPr>
              <a:t> </a:t>
            </a:r>
            <a:r>
              <a:rPr lang="en-US" dirty="0" err="1" smtClean="0">
                <a:latin typeface="Times" panose="02020603050405020304" pitchFamily="18" charset="0"/>
                <a:cs typeface="Times" panose="02020603050405020304" pitchFamily="18" charset="0"/>
              </a:rPr>
              <a:t>pe</a:t>
            </a:r>
            <a:r>
              <a:rPr lang="en-US" dirty="0" smtClean="0">
                <a:latin typeface="Times" panose="02020603050405020304" pitchFamily="18" charset="0"/>
                <a:cs typeface="Times" panose="02020603050405020304" pitchFamily="18" charset="0"/>
              </a:rPr>
              <a:t> </a:t>
            </a:r>
            <a:r>
              <a:rPr lang="vi-VN" dirty="0" smtClean="0">
                <a:latin typeface="Times" panose="02020603050405020304" pitchFamily="18" charset="0"/>
                <a:cs typeface="Times" panose="02020603050405020304" pitchFamily="18" charset="0"/>
              </a:rPr>
              <a:t>art. 13</a:t>
            </a:r>
            <a:r>
              <a:rPr lang="ro-RO" dirty="0" smtClean="0">
                <a:latin typeface="Times" panose="02020603050405020304" pitchFamily="18" charset="0"/>
                <a:cs typeface="Times" panose="02020603050405020304" pitchFamily="18" charset="0"/>
              </a:rPr>
              <a:t>.</a:t>
            </a:r>
            <a:r>
              <a:rPr lang="vi-VN" dirty="0" smtClean="0">
                <a:latin typeface="Times" panose="02020603050405020304" pitchFamily="18" charset="0"/>
                <a:cs typeface="Times" panose="02020603050405020304" pitchFamily="18" charset="0"/>
              </a:rPr>
              <a:t>5 </a:t>
            </a:r>
            <a:r>
              <a:rPr lang="vi-VN" dirty="0">
                <a:latin typeface="Times" panose="02020603050405020304" pitchFamily="18" charset="0"/>
                <a:cs typeface="Times" panose="02020603050405020304" pitchFamily="18" charset="0"/>
              </a:rPr>
              <a:t>și </a:t>
            </a:r>
            <a:r>
              <a:rPr lang="vi-VN" dirty="0" smtClean="0">
                <a:latin typeface="Times" panose="02020603050405020304" pitchFamily="18" charset="0"/>
                <a:cs typeface="Times" panose="02020603050405020304" pitchFamily="18" charset="0"/>
              </a:rPr>
              <a:t>14</a:t>
            </a:r>
            <a:endParaRPr lang="ro-RO" dirty="0" smtClean="0">
              <a:latin typeface="Times" panose="02020603050405020304" pitchFamily="18" charset="0"/>
              <a:cs typeface="Times" panose="02020603050405020304" pitchFamily="18" charset="0"/>
            </a:endParaRPr>
          </a:p>
          <a:p>
            <a:pPr marL="285750" indent="-285750">
              <a:buBlip>
                <a:blip r:embed="rId2"/>
              </a:buBlip>
            </a:pPr>
            <a:endParaRPr lang="ro-RO" dirty="0">
              <a:latin typeface="Times" panose="02020603050405020304" pitchFamily="18" charset="0"/>
              <a:cs typeface="Times" panose="02020603050405020304" pitchFamily="18" charset="0"/>
            </a:endParaRPr>
          </a:p>
          <a:p>
            <a:pPr marL="285750" indent="-285750">
              <a:buBlip>
                <a:blip r:embed="rId2"/>
              </a:buBlip>
            </a:pPr>
            <a:r>
              <a:rPr lang="ro-RO" dirty="0" smtClean="0">
                <a:latin typeface="Times" panose="02020603050405020304" pitchFamily="18" charset="0"/>
                <a:cs typeface="Times" panose="02020603050405020304" pitchFamily="18" charset="0"/>
              </a:rPr>
              <a:t>A</a:t>
            </a:r>
            <a:r>
              <a:rPr lang="vi-VN" dirty="0" smtClean="0">
                <a:latin typeface="Times" panose="02020603050405020304" pitchFamily="18" charset="0"/>
                <a:cs typeface="Times" panose="02020603050405020304" pitchFamily="18" charset="0"/>
              </a:rPr>
              <a:t>mânat</a:t>
            </a:r>
            <a:r>
              <a:rPr lang="ro-RO" dirty="0" smtClean="0">
                <a:latin typeface="Times" panose="02020603050405020304" pitchFamily="18" charset="0"/>
                <a:cs typeface="Times" panose="02020603050405020304" pitchFamily="18" charset="0"/>
              </a:rPr>
              <a:t>e</a:t>
            </a:r>
            <a:r>
              <a:rPr lang="vi-VN" dirty="0" smtClean="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(cu nici un termen limită) - toate mențiunile de sănătate pentru plante</a:t>
            </a:r>
          </a:p>
          <a:p>
            <a:endParaRPr lang="vi-VN" dirty="0">
              <a:latin typeface="Times" panose="02020603050405020304" pitchFamily="18" charset="0"/>
              <a:cs typeface="Times" panose="02020603050405020304" pitchFamily="18" charset="0"/>
            </a:endParaRPr>
          </a:p>
        </p:txBody>
      </p:sp>
      <p:sp>
        <p:nvSpPr>
          <p:cNvPr id="3" name="Rectangle 2"/>
          <p:cNvSpPr/>
          <p:nvPr/>
        </p:nvSpPr>
        <p:spPr>
          <a:xfrm>
            <a:off x="228600" y="731038"/>
            <a:ext cx="6858000" cy="523220"/>
          </a:xfrm>
          <a:prstGeom prst="rect">
            <a:avLst/>
          </a:prstGeom>
        </p:spPr>
        <p:txBody>
          <a:bodyPr wrap="square">
            <a:spAutoFit/>
          </a:bodyPr>
          <a:lstStyle/>
          <a:p>
            <a:pPr algn="ctr"/>
            <a:r>
              <a:rPr lang="ro-RO" sz="2800" b="1" dirty="0" smtClean="0">
                <a:solidFill>
                  <a:srgbClr val="00B050"/>
                </a:solidFill>
              </a:rPr>
              <a:t>Opinia EFSA privind mențiunile de sănătate</a:t>
            </a:r>
            <a:endParaRPr lang="en-US" sz="2800" b="1" dirty="0">
              <a:solidFill>
                <a:srgbClr val="00B05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394841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2514600"/>
          </a:xfrm>
        </p:spPr>
        <p:txBody>
          <a:bodyPr>
            <a:normAutofit/>
          </a:bodyPr>
          <a:lstStyle/>
          <a:p>
            <a:pPr marL="0" indent="0">
              <a:buNone/>
            </a:pPr>
            <a:r>
              <a:rPr lang="vi-VN" b="1" dirty="0">
                <a:latin typeface="Times" panose="02020603050405020304" pitchFamily="18" charset="0"/>
                <a:cs typeface="Times" panose="02020603050405020304" pitchFamily="18" charset="0"/>
              </a:rPr>
              <a:t>Sănătatea</a:t>
            </a:r>
            <a:r>
              <a:rPr lang="vi-VN" dirty="0">
                <a:latin typeface="Times" panose="02020603050405020304" pitchFamily="18" charset="0"/>
                <a:cs typeface="Times" panose="02020603050405020304" pitchFamily="18" charset="0"/>
              </a:rPr>
              <a:t> este </a:t>
            </a:r>
            <a:r>
              <a:rPr lang="vi-VN" b="1" dirty="0">
                <a:latin typeface="Times" panose="02020603050405020304" pitchFamily="18" charset="0"/>
                <a:cs typeface="Times" panose="02020603050405020304" pitchFamily="18" charset="0"/>
              </a:rPr>
              <a:t>starea completă de bine din punct de vedere fizic, mental sau social</a:t>
            </a:r>
            <a:r>
              <a:rPr lang="vi-VN" dirty="0" smtClean="0">
                <a:latin typeface="Times" panose="02020603050405020304" pitchFamily="18" charset="0"/>
                <a:cs typeface="Times" panose="02020603050405020304" pitchFamily="18" charset="0"/>
              </a:rPr>
              <a:t>,</a:t>
            </a:r>
            <a:r>
              <a:rPr lang="ro-RO" dirty="0" smtClean="0">
                <a:latin typeface="Times" panose="02020603050405020304" pitchFamily="18" charset="0"/>
                <a:cs typeface="Times" panose="02020603050405020304" pitchFamily="18" charset="0"/>
              </a:rPr>
              <a:t> </a:t>
            </a:r>
            <a:r>
              <a:rPr lang="vi-VN" dirty="0" smtClean="0">
                <a:latin typeface="Times" panose="02020603050405020304" pitchFamily="18" charset="0"/>
                <a:cs typeface="Times" panose="02020603050405020304" pitchFamily="18" charset="0"/>
              </a:rPr>
              <a:t>şi </a:t>
            </a:r>
            <a:r>
              <a:rPr lang="vi-VN" dirty="0">
                <a:latin typeface="Times" panose="02020603050405020304" pitchFamily="18" charset="0"/>
                <a:cs typeface="Times" panose="02020603050405020304" pitchFamily="18" charset="0"/>
              </a:rPr>
              <a:t>nu numai absenţa bolii sau infirmităţii. </a:t>
            </a:r>
            <a:endParaRPr lang="ro-RO" dirty="0" smtClean="0">
              <a:latin typeface="Times" panose="02020603050405020304" pitchFamily="18" charset="0"/>
              <a:cs typeface="Times" panose="02020603050405020304" pitchFamily="18" charset="0"/>
            </a:endParaRPr>
          </a:p>
          <a:p>
            <a:pPr marL="0" indent="0" algn="r">
              <a:buNone/>
            </a:pPr>
            <a:r>
              <a:rPr lang="ro-RO" sz="2600" dirty="0" smtClean="0">
                <a:latin typeface="Times" panose="02020603050405020304" pitchFamily="18" charset="0"/>
                <a:cs typeface="Times" panose="02020603050405020304" pitchFamily="18" charset="0"/>
              </a:rPr>
              <a:t>Organizația Mondială a Sănătății</a:t>
            </a:r>
            <a:endParaRPr lang="en-US" sz="2600" dirty="0">
              <a:latin typeface="Times" panose="02020603050405020304" pitchFamily="18" charset="0"/>
              <a:cs typeface="Times"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55176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362200"/>
            <a:ext cx="8610600" cy="2585323"/>
          </a:xfrm>
          <a:prstGeom prst="rect">
            <a:avLst/>
          </a:prstGeom>
        </p:spPr>
        <p:txBody>
          <a:bodyPr wrap="square">
            <a:spAutoFit/>
          </a:bodyPr>
          <a:lstStyle/>
          <a:p>
            <a:r>
              <a:rPr lang="vi-VN" dirty="0" smtClean="0">
                <a:latin typeface="Times" panose="02020603050405020304" pitchFamily="18" charset="0"/>
                <a:cs typeface="Times" panose="02020603050405020304" pitchFamily="18" charset="0"/>
              </a:rPr>
              <a:t>Statutul adopt</a:t>
            </a:r>
            <a:r>
              <a:rPr lang="ro-RO" dirty="0" smtClean="0">
                <a:latin typeface="Times" panose="02020603050405020304" pitchFamily="18" charset="0"/>
                <a:cs typeface="Times" panose="02020603050405020304" pitchFamily="18" charset="0"/>
              </a:rPr>
              <a:t>ă</a:t>
            </a:r>
            <a:r>
              <a:rPr lang="vi-VN" dirty="0" smtClean="0">
                <a:latin typeface="Times" panose="02020603050405020304" pitchFamily="18" charset="0"/>
                <a:cs typeface="Times" panose="02020603050405020304" pitchFamily="18" charset="0"/>
              </a:rPr>
              <a:t>r</a:t>
            </a:r>
            <a:r>
              <a:rPr lang="ro-RO" dirty="0" smtClean="0">
                <a:latin typeface="Times" panose="02020603050405020304" pitchFamily="18" charset="0"/>
                <a:cs typeface="Times" panose="02020603050405020304" pitchFamily="18" charset="0"/>
              </a:rPr>
              <a:t>ii</a:t>
            </a:r>
            <a:r>
              <a:rPr lang="vi-VN" dirty="0" smtClean="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listei UE </a:t>
            </a:r>
            <a:r>
              <a:rPr lang="en-US" dirty="0">
                <a:latin typeface="Times" panose="02020603050405020304" pitchFamily="18" charset="0"/>
                <a:cs typeface="Times" panose="02020603050405020304" pitchFamily="18" charset="0"/>
              </a:rPr>
              <a:t>a </a:t>
            </a:r>
            <a:r>
              <a:rPr lang="en-US" dirty="0" smtClean="0">
                <a:latin typeface="Times" panose="02020603050405020304" pitchFamily="18" charset="0"/>
                <a:cs typeface="Times" panose="02020603050405020304" pitchFamily="18" charset="0"/>
              </a:rPr>
              <a:t>men</a:t>
            </a:r>
            <a:r>
              <a:rPr lang="ro-RO" dirty="0" smtClean="0">
                <a:latin typeface="Times" panose="02020603050405020304" pitchFamily="18" charset="0"/>
                <a:cs typeface="Times" panose="02020603050405020304" pitchFamily="18" charset="0"/>
              </a:rPr>
              <a:t>ț</a:t>
            </a:r>
            <a:r>
              <a:rPr lang="en-US" dirty="0" err="1" smtClean="0">
                <a:latin typeface="Times" panose="02020603050405020304" pitchFamily="18" charset="0"/>
                <a:cs typeface="Times" panose="02020603050405020304" pitchFamily="18" charset="0"/>
              </a:rPr>
              <a:t>iunilor</a:t>
            </a:r>
            <a:r>
              <a:rPr lang="en-US" dirty="0" smtClean="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de</a:t>
            </a:r>
            <a:r>
              <a:rPr lang="en-US" dirty="0">
                <a:latin typeface="Times" panose="02020603050405020304" pitchFamily="18" charset="0"/>
                <a:cs typeface="Times" panose="02020603050405020304" pitchFamily="18" charset="0"/>
              </a:rPr>
              <a:t> </a:t>
            </a:r>
            <a:r>
              <a:rPr lang="en-US" dirty="0" smtClean="0">
                <a:latin typeface="Times" panose="02020603050405020304" pitchFamily="18" charset="0"/>
                <a:cs typeface="Times" panose="02020603050405020304" pitchFamily="18" charset="0"/>
              </a:rPr>
              <a:t>s</a:t>
            </a:r>
            <a:r>
              <a:rPr lang="ro-RO" dirty="0" smtClean="0">
                <a:latin typeface="Times" panose="02020603050405020304" pitchFamily="18" charset="0"/>
                <a:cs typeface="Times" panose="02020603050405020304" pitchFamily="18" charset="0"/>
              </a:rPr>
              <a:t>ă</a:t>
            </a:r>
            <a:r>
              <a:rPr lang="en-US" dirty="0" smtClean="0">
                <a:latin typeface="Times" panose="02020603050405020304" pitchFamily="18" charset="0"/>
                <a:cs typeface="Times" panose="02020603050405020304" pitchFamily="18" charset="0"/>
              </a:rPr>
              <a:t>n</a:t>
            </a:r>
            <a:r>
              <a:rPr lang="ro-RO" dirty="0" smtClean="0">
                <a:latin typeface="Times" panose="02020603050405020304" pitchFamily="18" charset="0"/>
                <a:cs typeface="Times" panose="02020603050405020304" pitchFamily="18" charset="0"/>
              </a:rPr>
              <a:t>ă</a:t>
            </a:r>
            <a:r>
              <a:rPr lang="en-US" dirty="0" err="1" smtClean="0">
                <a:latin typeface="Times" panose="02020603050405020304" pitchFamily="18" charset="0"/>
                <a:cs typeface="Times" panose="02020603050405020304" pitchFamily="18" charset="0"/>
              </a:rPr>
              <a:t>tate</a:t>
            </a:r>
            <a:r>
              <a:rPr lang="en-US" dirty="0" smtClean="0">
                <a:latin typeface="Times" panose="02020603050405020304" pitchFamily="18" charset="0"/>
                <a:cs typeface="Times" panose="02020603050405020304" pitchFamily="18" charset="0"/>
              </a:rPr>
              <a:t> </a:t>
            </a:r>
            <a:r>
              <a:rPr lang="en-US" dirty="0" err="1">
                <a:latin typeface="Times" panose="02020603050405020304" pitchFamily="18" charset="0"/>
                <a:cs typeface="Times" panose="02020603050405020304" pitchFamily="18" charset="0"/>
              </a:rPr>
              <a:t>pe</a:t>
            </a:r>
            <a:r>
              <a:rPr lang="en-US" dirty="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Art </a:t>
            </a:r>
            <a:r>
              <a:rPr lang="vi-VN" dirty="0" smtClean="0">
                <a:latin typeface="Times" panose="02020603050405020304" pitchFamily="18" charset="0"/>
                <a:cs typeface="Times" panose="02020603050405020304" pitchFamily="18" charset="0"/>
              </a:rPr>
              <a:t>13.1:</a:t>
            </a:r>
            <a:endParaRPr lang="ro-RO" dirty="0" smtClean="0">
              <a:latin typeface="Times" panose="02020603050405020304" pitchFamily="18" charset="0"/>
              <a:cs typeface="Times" panose="02020603050405020304" pitchFamily="18" charset="0"/>
            </a:endParaRPr>
          </a:p>
          <a:p>
            <a:endParaRPr lang="ro-RO" dirty="0" smtClean="0">
              <a:latin typeface="Times" panose="02020603050405020304" pitchFamily="18" charset="0"/>
              <a:cs typeface="Times" panose="02020603050405020304" pitchFamily="18" charset="0"/>
            </a:endParaRPr>
          </a:p>
          <a:p>
            <a:pPr marL="285750" indent="-285750">
              <a:buBlip>
                <a:blip r:embed="rId2"/>
              </a:buBlip>
            </a:pPr>
            <a:r>
              <a:rPr lang="en-US" dirty="0" err="1" smtClean="0">
                <a:latin typeface="Times" panose="02020603050405020304" pitchFamily="18" charset="0"/>
                <a:cs typeface="Times" panose="02020603050405020304" pitchFamily="18" charset="0"/>
              </a:rPr>
              <a:t>Etapa</a:t>
            </a:r>
            <a:r>
              <a:rPr lang="vi-VN" dirty="0">
                <a:latin typeface="Times" panose="02020603050405020304" pitchFamily="18" charset="0"/>
                <a:cs typeface="Times" panose="02020603050405020304" pitchFamily="18" charset="0"/>
              </a:rPr>
              <a:t>1 (Mai 2012) - Regulamentul 432/2012 (toate </a:t>
            </a:r>
            <a:r>
              <a:rPr lang="en-US" dirty="0" smtClean="0">
                <a:latin typeface="Times" panose="02020603050405020304" pitchFamily="18" charset="0"/>
                <a:cs typeface="Times" panose="02020603050405020304" pitchFamily="18" charset="0"/>
              </a:rPr>
              <a:t>men</a:t>
            </a:r>
            <a:r>
              <a:rPr lang="ro-RO" dirty="0" smtClean="0">
                <a:latin typeface="Times" panose="02020603050405020304" pitchFamily="18" charset="0"/>
                <a:cs typeface="Times" panose="02020603050405020304" pitchFamily="18" charset="0"/>
              </a:rPr>
              <a:t>ț</a:t>
            </a:r>
            <a:r>
              <a:rPr lang="en-US" dirty="0" err="1" smtClean="0">
                <a:latin typeface="Times" panose="02020603050405020304" pitchFamily="18" charset="0"/>
                <a:cs typeface="Times" panose="02020603050405020304" pitchFamily="18" charset="0"/>
              </a:rPr>
              <a:t>iunile</a:t>
            </a:r>
            <a:r>
              <a:rPr lang="en-US" dirty="0" smtClean="0">
                <a:latin typeface="Times" panose="02020603050405020304" pitchFamily="18" charset="0"/>
                <a:cs typeface="Times" panose="02020603050405020304" pitchFamily="18" charset="0"/>
              </a:rPr>
              <a:t> </a:t>
            </a:r>
            <a:r>
              <a:rPr lang="en-US" dirty="0">
                <a:latin typeface="Times" panose="02020603050405020304" pitchFamily="18" charset="0"/>
                <a:cs typeface="Times" panose="02020603050405020304" pitchFamily="18" charset="0"/>
              </a:rPr>
              <a:t>de </a:t>
            </a:r>
            <a:r>
              <a:rPr lang="en-US" dirty="0" smtClean="0">
                <a:latin typeface="Times" panose="02020603050405020304" pitchFamily="18" charset="0"/>
                <a:cs typeface="Times" panose="02020603050405020304" pitchFamily="18" charset="0"/>
              </a:rPr>
              <a:t>s</a:t>
            </a:r>
            <a:r>
              <a:rPr lang="ro-RO" dirty="0" smtClean="0">
                <a:latin typeface="Times" panose="02020603050405020304" pitchFamily="18" charset="0"/>
                <a:cs typeface="Times" panose="02020603050405020304" pitchFamily="18" charset="0"/>
              </a:rPr>
              <a:t>ă</a:t>
            </a:r>
            <a:r>
              <a:rPr lang="en-US" dirty="0" smtClean="0">
                <a:latin typeface="Times" panose="02020603050405020304" pitchFamily="18" charset="0"/>
                <a:cs typeface="Times" panose="02020603050405020304" pitchFamily="18" charset="0"/>
              </a:rPr>
              <a:t>n</a:t>
            </a:r>
            <a:r>
              <a:rPr lang="ro-RO" dirty="0" smtClean="0">
                <a:latin typeface="Times" panose="02020603050405020304" pitchFamily="18" charset="0"/>
                <a:cs typeface="Times" panose="02020603050405020304" pitchFamily="18" charset="0"/>
              </a:rPr>
              <a:t>ă</a:t>
            </a:r>
            <a:r>
              <a:rPr lang="en-US" dirty="0" err="1" smtClean="0">
                <a:latin typeface="Times" panose="02020603050405020304" pitchFamily="18" charset="0"/>
                <a:cs typeface="Times" panose="02020603050405020304" pitchFamily="18" charset="0"/>
              </a:rPr>
              <a:t>tate</a:t>
            </a:r>
            <a:r>
              <a:rPr lang="vi-VN" dirty="0" smtClean="0">
                <a:latin typeface="Times" panose="02020603050405020304" pitchFamily="18" charset="0"/>
                <a:cs typeface="Times" panose="02020603050405020304" pitchFamily="18" charset="0"/>
              </a:rPr>
              <a:t> </a:t>
            </a:r>
            <a:r>
              <a:rPr lang="ro-RO" dirty="0" smtClean="0">
                <a:latin typeface="Times" panose="02020603050405020304" pitchFamily="18" charset="0"/>
                <a:cs typeface="Times" panose="02020603050405020304" pitchFamily="18" charset="0"/>
              </a:rPr>
              <a:t>privind </a:t>
            </a:r>
            <a:r>
              <a:rPr lang="vi-VN" dirty="0" smtClean="0">
                <a:latin typeface="Times" panose="02020603050405020304" pitchFamily="18" charset="0"/>
                <a:cs typeface="Times" panose="02020603050405020304" pitchFamily="18" charset="0"/>
              </a:rPr>
              <a:t>V</a:t>
            </a:r>
            <a:r>
              <a:rPr lang="ro-RO" dirty="0" smtClean="0">
                <a:latin typeface="Times" panose="02020603050405020304" pitchFamily="18" charset="0"/>
                <a:cs typeface="Times" panose="02020603050405020304" pitchFamily="18" charset="0"/>
              </a:rPr>
              <a:t>itaminele</a:t>
            </a:r>
            <a:r>
              <a:rPr lang="vi-VN" dirty="0" smtClean="0">
                <a:latin typeface="Times" panose="02020603050405020304" pitchFamily="18" charset="0"/>
                <a:cs typeface="Times" panose="02020603050405020304" pitchFamily="18" charset="0"/>
              </a:rPr>
              <a:t>, M</a:t>
            </a:r>
            <a:r>
              <a:rPr lang="ro-RO" dirty="0" smtClean="0">
                <a:latin typeface="Times" panose="02020603050405020304" pitchFamily="18" charset="0"/>
                <a:cs typeface="Times" panose="02020603050405020304" pitchFamily="18" charset="0"/>
              </a:rPr>
              <a:t>ineralele</a:t>
            </a:r>
            <a:r>
              <a:rPr lang="vi-VN" dirty="0" smtClean="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și "alte substanțe" cu excepția </a:t>
            </a:r>
            <a:r>
              <a:rPr lang="en-US" dirty="0" err="1">
                <a:latin typeface="Times" panose="02020603050405020304" pitchFamily="18" charset="0"/>
                <a:cs typeface="Times" panose="02020603050405020304" pitchFamily="18" charset="0"/>
              </a:rPr>
              <a:t>plantelor</a:t>
            </a:r>
            <a:r>
              <a:rPr lang="vi-VN" dirty="0" smtClean="0">
                <a:latin typeface="Times" panose="02020603050405020304" pitchFamily="18" charset="0"/>
                <a:cs typeface="Times" panose="02020603050405020304" pitchFamily="18" charset="0"/>
              </a:rPr>
              <a:t>).</a:t>
            </a:r>
            <a:endParaRPr lang="ro-RO" dirty="0" smtClean="0">
              <a:latin typeface="Times" panose="02020603050405020304" pitchFamily="18" charset="0"/>
              <a:cs typeface="Times" panose="02020603050405020304" pitchFamily="18" charset="0"/>
            </a:endParaRPr>
          </a:p>
          <a:p>
            <a:pPr marL="285750" indent="-285750">
              <a:buBlip>
                <a:blip r:embed="rId2"/>
              </a:buBlip>
            </a:pPr>
            <a:endParaRPr lang="ro-RO" dirty="0">
              <a:latin typeface="Times" panose="02020603050405020304" pitchFamily="18" charset="0"/>
              <a:cs typeface="Times" panose="02020603050405020304" pitchFamily="18" charset="0"/>
            </a:endParaRPr>
          </a:p>
          <a:p>
            <a:pPr marL="285750" indent="-285750">
              <a:buBlip>
                <a:blip r:embed="rId2"/>
              </a:buBlip>
            </a:pPr>
            <a:r>
              <a:rPr lang="vi-VN" dirty="0" smtClean="0">
                <a:latin typeface="Times" panose="02020603050405020304" pitchFamily="18" charset="0"/>
                <a:cs typeface="Times" panose="02020603050405020304" pitchFamily="18" charset="0"/>
              </a:rPr>
              <a:t>Etapa </a:t>
            </a:r>
            <a:r>
              <a:rPr lang="vi-VN" dirty="0">
                <a:latin typeface="Times" panose="02020603050405020304" pitchFamily="18" charset="0"/>
                <a:cs typeface="Times" panose="02020603050405020304" pitchFamily="18" charset="0"/>
              </a:rPr>
              <a:t>2 (iunie 2013) - Regulamentul 536/2013 (6 </a:t>
            </a:r>
            <a:r>
              <a:rPr lang="ro-RO" dirty="0" smtClean="0">
                <a:latin typeface="Times" panose="02020603050405020304" pitchFamily="18" charset="0"/>
                <a:cs typeface="Times" panose="02020603050405020304" pitchFamily="18" charset="0"/>
              </a:rPr>
              <a:t>mențiuni de sănătate </a:t>
            </a:r>
            <a:r>
              <a:rPr lang="vi-VN" dirty="0" smtClean="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EPA </a:t>
            </a:r>
            <a:r>
              <a:rPr lang="ro-RO" dirty="0" smtClean="0">
                <a:latin typeface="Times" panose="02020603050405020304" pitchFamily="18" charset="0"/>
                <a:cs typeface="Times" panose="02020603050405020304" pitchFamily="18" charset="0"/>
              </a:rPr>
              <a:t>ș</a:t>
            </a:r>
            <a:r>
              <a:rPr lang="vi-VN" dirty="0" smtClean="0">
                <a:latin typeface="Times" panose="02020603050405020304" pitchFamily="18" charset="0"/>
                <a:cs typeface="Times" panose="02020603050405020304" pitchFamily="18" charset="0"/>
              </a:rPr>
              <a:t>i </a:t>
            </a:r>
            <a:r>
              <a:rPr lang="vi-VN" dirty="0">
                <a:latin typeface="Times" panose="02020603050405020304" pitchFamily="18" charset="0"/>
                <a:cs typeface="Times" panose="02020603050405020304" pitchFamily="18" charset="0"/>
              </a:rPr>
              <a:t>DHA, prune uscate, </a:t>
            </a:r>
            <a:r>
              <a:rPr lang="el-GR" dirty="0">
                <a:latin typeface="Times" panose="02020603050405020304" pitchFamily="18" charset="0"/>
                <a:cs typeface="Times" panose="02020603050405020304" pitchFamily="18" charset="0"/>
              </a:rPr>
              <a:t>α - </a:t>
            </a:r>
            <a:r>
              <a:rPr lang="vi-VN" dirty="0">
                <a:latin typeface="Times" panose="02020603050405020304" pitchFamily="18" charset="0"/>
                <a:cs typeface="Times" panose="02020603050405020304" pitchFamily="18" charset="0"/>
              </a:rPr>
              <a:t>ciclodextrină, </a:t>
            </a:r>
            <a:r>
              <a:rPr lang="vi-VN" dirty="0" smtClean="0">
                <a:latin typeface="Times" panose="02020603050405020304" pitchFamily="18" charset="0"/>
                <a:cs typeface="Times" panose="02020603050405020304" pitchFamily="18" charset="0"/>
              </a:rPr>
              <a:t>fructoză)</a:t>
            </a:r>
            <a:endParaRPr lang="ro-RO" dirty="0" smtClean="0">
              <a:latin typeface="Times" panose="02020603050405020304" pitchFamily="18" charset="0"/>
              <a:cs typeface="Times" panose="02020603050405020304" pitchFamily="18" charset="0"/>
            </a:endParaRPr>
          </a:p>
          <a:p>
            <a:pPr marL="285750" indent="-285750">
              <a:buBlip>
                <a:blip r:embed="rId2"/>
              </a:buBlip>
            </a:pPr>
            <a:endParaRPr lang="ro-RO" dirty="0">
              <a:latin typeface="Times" panose="02020603050405020304" pitchFamily="18" charset="0"/>
              <a:cs typeface="Times" panose="02020603050405020304" pitchFamily="18" charset="0"/>
            </a:endParaRPr>
          </a:p>
          <a:p>
            <a:pPr marL="285750" indent="-285750">
              <a:buBlip>
                <a:blip r:embed="rId2"/>
              </a:buBlip>
            </a:pPr>
            <a:r>
              <a:rPr lang="en-US" dirty="0" err="1" smtClean="0">
                <a:latin typeface="Times" panose="02020603050405020304" pitchFamily="18" charset="0"/>
                <a:cs typeface="Times" panose="02020603050405020304" pitchFamily="18" charset="0"/>
              </a:rPr>
              <a:t>Etapa</a:t>
            </a:r>
            <a:r>
              <a:rPr lang="vi-VN" dirty="0" smtClean="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3 (fără termen) – </a:t>
            </a:r>
            <a:r>
              <a:rPr lang="en-US" dirty="0" smtClean="0">
                <a:latin typeface="Times" panose="02020603050405020304" pitchFamily="18" charset="0"/>
                <a:cs typeface="Times" panose="02020603050405020304" pitchFamily="18" charset="0"/>
              </a:rPr>
              <a:t>men</a:t>
            </a:r>
            <a:r>
              <a:rPr lang="ro-RO" dirty="0" smtClean="0">
                <a:latin typeface="Times" panose="02020603050405020304" pitchFamily="18" charset="0"/>
                <a:cs typeface="Times" panose="02020603050405020304" pitchFamily="18" charset="0"/>
              </a:rPr>
              <a:t>ț</a:t>
            </a:r>
            <a:r>
              <a:rPr lang="en-US" dirty="0" err="1" smtClean="0">
                <a:latin typeface="Times" panose="02020603050405020304" pitchFamily="18" charset="0"/>
                <a:cs typeface="Times" panose="02020603050405020304" pitchFamily="18" charset="0"/>
              </a:rPr>
              <a:t>iunile</a:t>
            </a:r>
            <a:r>
              <a:rPr lang="en-US" dirty="0" smtClean="0">
                <a:latin typeface="Times" panose="02020603050405020304" pitchFamily="18" charset="0"/>
                <a:cs typeface="Times" panose="02020603050405020304" pitchFamily="18" charset="0"/>
              </a:rPr>
              <a:t> </a:t>
            </a:r>
            <a:r>
              <a:rPr lang="en-US" dirty="0">
                <a:latin typeface="Times" panose="02020603050405020304" pitchFamily="18" charset="0"/>
                <a:cs typeface="Times" panose="02020603050405020304" pitchFamily="18" charset="0"/>
              </a:rPr>
              <a:t>de </a:t>
            </a:r>
            <a:r>
              <a:rPr lang="en-US" dirty="0" smtClean="0">
                <a:latin typeface="Times" panose="02020603050405020304" pitchFamily="18" charset="0"/>
                <a:cs typeface="Times" panose="02020603050405020304" pitchFamily="18" charset="0"/>
              </a:rPr>
              <a:t>s</a:t>
            </a:r>
            <a:r>
              <a:rPr lang="ro-RO" dirty="0" smtClean="0">
                <a:latin typeface="Times" panose="02020603050405020304" pitchFamily="18" charset="0"/>
                <a:cs typeface="Times" panose="02020603050405020304" pitchFamily="18" charset="0"/>
              </a:rPr>
              <a:t>ă</a:t>
            </a:r>
            <a:r>
              <a:rPr lang="en-US" dirty="0" smtClean="0">
                <a:latin typeface="Times" panose="02020603050405020304" pitchFamily="18" charset="0"/>
                <a:cs typeface="Times" panose="02020603050405020304" pitchFamily="18" charset="0"/>
              </a:rPr>
              <a:t>n</a:t>
            </a:r>
            <a:r>
              <a:rPr lang="ro-RO" dirty="0" smtClean="0">
                <a:latin typeface="Times" panose="02020603050405020304" pitchFamily="18" charset="0"/>
                <a:cs typeface="Times" panose="02020603050405020304" pitchFamily="18" charset="0"/>
              </a:rPr>
              <a:t>ă</a:t>
            </a:r>
            <a:r>
              <a:rPr lang="en-US" dirty="0" err="1" smtClean="0">
                <a:latin typeface="Times" panose="02020603050405020304" pitchFamily="18" charset="0"/>
                <a:cs typeface="Times" panose="02020603050405020304" pitchFamily="18" charset="0"/>
              </a:rPr>
              <a:t>tate</a:t>
            </a:r>
            <a:r>
              <a:rPr lang="en-US" dirty="0" smtClean="0">
                <a:latin typeface="Times" panose="02020603050405020304" pitchFamily="18" charset="0"/>
                <a:cs typeface="Times" panose="02020603050405020304" pitchFamily="18" charset="0"/>
              </a:rPr>
              <a:t> </a:t>
            </a:r>
            <a:r>
              <a:rPr lang="en-US" dirty="0" err="1">
                <a:latin typeface="Times" panose="02020603050405020304" pitchFamily="18" charset="0"/>
                <a:cs typeface="Times" panose="02020603050405020304" pitchFamily="18" charset="0"/>
              </a:rPr>
              <a:t>privind</a:t>
            </a:r>
            <a:r>
              <a:rPr lang="en-US" dirty="0">
                <a:latin typeface="Times" panose="02020603050405020304" pitchFamily="18" charset="0"/>
                <a:cs typeface="Times" panose="02020603050405020304" pitchFamily="18" charset="0"/>
              </a:rPr>
              <a:t> </a:t>
            </a:r>
            <a:r>
              <a:rPr lang="vi-VN" dirty="0">
                <a:latin typeface="Times" panose="02020603050405020304" pitchFamily="18" charset="0"/>
                <a:cs typeface="Times" panose="02020603050405020304" pitchFamily="18" charset="0"/>
              </a:rPr>
              <a:t>plante</a:t>
            </a:r>
            <a:r>
              <a:rPr lang="en-US" dirty="0">
                <a:latin typeface="Times" panose="02020603050405020304" pitchFamily="18" charset="0"/>
                <a:cs typeface="Times" panose="02020603050405020304" pitchFamily="18" charset="0"/>
              </a:rPr>
              <a:t>le</a:t>
            </a:r>
          </a:p>
        </p:txBody>
      </p:sp>
      <p:sp>
        <p:nvSpPr>
          <p:cNvPr id="4" name="Rectangle 3"/>
          <p:cNvSpPr/>
          <p:nvPr/>
        </p:nvSpPr>
        <p:spPr>
          <a:xfrm>
            <a:off x="228600" y="685800"/>
            <a:ext cx="6400800" cy="954107"/>
          </a:xfrm>
          <a:prstGeom prst="rect">
            <a:avLst/>
          </a:prstGeom>
        </p:spPr>
        <p:txBody>
          <a:bodyPr wrap="square">
            <a:spAutoFit/>
          </a:bodyPr>
          <a:lstStyle/>
          <a:p>
            <a:pPr lvl="0" algn="ctr"/>
            <a:r>
              <a:rPr lang="ro-RO" sz="2800" b="1" dirty="0" smtClean="0">
                <a:solidFill>
                  <a:srgbClr val="00B050"/>
                </a:solidFill>
              </a:rPr>
              <a:t>Statutul aprobării listei UE cu mențiuni de sănătate aprobate</a:t>
            </a:r>
            <a:endParaRPr lang="en-US" sz="2800" b="1" dirty="0">
              <a:solidFill>
                <a:srgbClr val="00B05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1918021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228600"/>
            <a:ext cx="6934200" cy="11525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o-RO" altLang="ja-JP" sz="2800" b="1" dirty="0" smtClean="0">
                <a:solidFill>
                  <a:srgbClr val="00B050"/>
                </a:solidFill>
                <a:latin typeface="Times" panose="02020603050405020304" pitchFamily="18" charset="0"/>
                <a:cs typeface="Times" panose="02020603050405020304" pitchFamily="18" charset="0"/>
              </a:rPr>
              <a:t>A</a:t>
            </a:r>
            <a:r>
              <a:rPr lang="en-US" altLang="ja-JP" sz="2800" b="1" dirty="0" err="1" smtClean="0">
                <a:solidFill>
                  <a:srgbClr val="00B050"/>
                </a:solidFill>
                <a:latin typeface="Times" panose="02020603050405020304" pitchFamily="18" charset="0"/>
                <a:cs typeface="Times" panose="02020603050405020304" pitchFamily="18" charset="0"/>
              </a:rPr>
              <a:t>dopt</a:t>
            </a:r>
            <a:r>
              <a:rPr lang="ro-RO" altLang="ja-JP" sz="2800" b="1" dirty="0" smtClean="0">
                <a:solidFill>
                  <a:srgbClr val="00B050"/>
                </a:solidFill>
                <a:latin typeface="Times" panose="02020603050405020304" pitchFamily="18" charset="0"/>
                <a:cs typeface="Times" panose="02020603050405020304" pitchFamily="18" charset="0"/>
              </a:rPr>
              <a:t>area listei a doua</a:t>
            </a:r>
            <a:r>
              <a:rPr lang="en-US" altLang="ja-JP" sz="2800" b="1" dirty="0" smtClean="0">
                <a:solidFill>
                  <a:srgbClr val="00B050"/>
                </a:solidFill>
                <a:latin typeface="Times" panose="02020603050405020304" pitchFamily="18" charset="0"/>
                <a:cs typeface="Times" panose="02020603050405020304" pitchFamily="18" charset="0"/>
              </a:rPr>
              <a:t> </a:t>
            </a:r>
            <a:r>
              <a:rPr lang="ro-RO" altLang="ja-JP" sz="2800" b="1" dirty="0" smtClean="0">
                <a:solidFill>
                  <a:srgbClr val="00B050"/>
                </a:solidFill>
                <a:latin typeface="Times" panose="02020603050405020304" pitchFamily="18" charset="0"/>
                <a:cs typeface="Times" panose="02020603050405020304" pitchFamily="18" charset="0"/>
              </a:rPr>
              <a:t>c</a:t>
            </a:r>
            <a:r>
              <a:rPr lang="it-IT" altLang="ja-JP" sz="2800" b="1" dirty="0" smtClean="0">
                <a:solidFill>
                  <a:srgbClr val="00B050"/>
                </a:solidFill>
                <a:latin typeface="Times" panose="02020603050405020304" pitchFamily="18" charset="0"/>
                <a:cs typeface="Times" panose="02020603050405020304" pitchFamily="18" charset="0"/>
              </a:rPr>
              <a:t>u </a:t>
            </a:r>
            <a:r>
              <a:rPr lang="it-IT" altLang="ja-JP" sz="2800" b="1" dirty="0">
                <a:solidFill>
                  <a:srgbClr val="00B050"/>
                </a:solidFill>
                <a:latin typeface="Times" panose="02020603050405020304" pitchFamily="18" charset="0"/>
                <a:cs typeface="Times" panose="02020603050405020304" pitchFamily="18" charset="0"/>
              </a:rPr>
              <a:t>mențiuni de </a:t>
            </a:r>
            <a:r>
              <a:rPr lang="it-IT" altLang="ja-JP" sz="2800" b="1" dirty="0" smtClean="0">
                <a:solidFill>
                  <a:srgbClr val="00B050"/>
                </a:solidFill>
                <a:latin typeface="Times" panose="02020603050405020304" pitchFamily="18" charset="0"/>
                <a:cs typeface="Times" panose="02020603050405020304" pitchFamily="18" charset="0"/>
              </a:rPr>
              <a:t>sănătate </a:t>
            </a:r>
            <a:r>
              <a:rPr lang="it-IT" altLang="ja-JP" sz="2800" b="1" dirty="0">
                <a:solidFill>
                  <a:srgbClr val="00B050"/>
                </a:solidFill>
                <a:latin typeface="Times" panose="02020603050405020304" pitchFamily="18" charset="0"/>
                <a:cs typeface="Times" panose="02020603050405020304" pitchFamily="18" charset="0"/>
              </a:rPr>
              <a:t>generice </a:t>
            </a:r>
            <a:r>
              <a:rPr lang="it-IT" altLang="ja-JP" sz="2800" b="1" dirty="0" smtClean="0">
                <a:solidFill>
                  <a:srgbClr val="00B050"/>
                </a:solidFill>
                <a:latin typeface="Times" panose="02020603050405020304" pitchFamily="18" charset="0"/>
                <a:cs typeface="Times" panose="02020603050405020304" pitchFamily="18" charset="0"/>
              </a:rPr>
              <a:t>aprobate </a:t>
            </a:r>
            <a:r>
              <a:rPr lang="ro-RO" altLang="ja-JP" sz="2800" b="1" dirty="0" smtClean="0">
                <a:solidFill>
                  <a:srgbClr val="00B050"/>
                </a:solidFill>
                <a:latin typeface="Times" panose="02020603050405020304" pitchFamily="18" charset="0"/>
                <a:cs typeface="Times" panose="02020603050405020304" pitchFamily="18" charset="0"/>
              </a:rPr>
              <a:t>conform </a:t>
            </a:r>
            <a:r>
              <a:rPr lang="en-US" altLang="ja-JP" sz="2800" b="1" dirty="0" smtClean="0">
                <a:solidFill>
                  <a:srgbClr val="00B050"/>
                </a:solidFill>
                <a:latin typeface="Times" panose="02020603050405020304" pitchFamily="18" charset="0"/>
                <a:cs typeface="Times" panose="02020603050405020304" pitchFamily="18" charset="0"/>
              </a:rPr>
              <a:t>art. 13.1 </a:t>
            </a:r>
            <a:r>
              <a:rPr lang="en-US" altLang="ja-JP" sz="2800" b="1" dirty="0" err="1" smtClean="0">
                <a:solidFill>
                  <a:srgbClr val="FF7C07"/>
                </a:solidFill>
                <a:latin typeface="Times" panose="02020603050405020304" pitchFamily="18" charset="0"/>
                <a:ea typeface="+mn-ea"/>
                <a:cs typeface="Times" panose="02020603050405020304" pitchFamily="18" charset="0"/>
              </a:rPr>
              <a:t>Regula</a:t>
            </a:r>
            <a:r>
              <a:rPr lang="ro-RO" altLang="ja-JP" sz="2800" b="1" dirty="0" smtClean="0">
                <a:solidFill>
                  <a:srgbClr val="FF7C07"/>
                </a:solidFill>
                <a:latin typeface="Times" panose="02020603050405020304" pitchFamily="18" charset="0"/>
                <a:ea typeface="+mn-ea"/>
                <a:cs typeface="Times" panose="02020603050405020304" pitchFamily="18" charset="0"/>
              </a:rPr>
              <a:t>mentul</a:t>
            </a:r>
            <a:r>
              <a:rPr lang="en-US" altLang="ja-JP" sz="2800" b="1" dirty="0" smtClean="0">
                <a:solidFill>
                  <a:srgbClr val="FF7C07"/>
                </a:solidFill>
                <a:latin typeface="Times" panose="02020603050405020304" pitchFamily="18" charset="0"/>
                <a:ea typeface="+mn-ea"/>
                <a:cs typeface="Times" panose="02020603050405020304" pitchFamily="18" charset="0"/>
              </a:rPr>
              <a:t> 432/2012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 y="1524000"/>
            <a:ext cx="7038975" cy="52244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3196457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75831" y="112540"/>
            <a:ext cx="6639631" cy="1030459"/>
          </a:xfrm>
          <a:prstGeom prst="rect">
            <a:avLst/>
          </a:prstGeom>
          <a:solidFill>
            <a:schemeClr val="bg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o-RO" altLang="ja-JP" sz="2800" b="1" dirty="0" smtClean="0">
                <a:solidFill>
                  <a:srgbClr val="00B050"/>
                </a:solidFill>
                <a:latin typeface="Times" panose="02020603050405020304" pitchFamily="18" charset="0"/>
                <a:cs typeface="Times" panose="02020603050405020304" pitchFamily="18" charset="0"/>
              </a:rPr>
              <a:t>Lista mențiunilor de sănătate  aprobate conform art. 13.1</a:t>
            </a:r>
            <a:r>
              <a:rPr lang="en-US" altLang="ja-JP" sz="2800" b="1" dirty="0" smtClean="0">
                <a:solidFill>
                  <a:srgbClr val="34309D"/>
                </a:solidFill>
                <a:latin typeface="Times" panose="02020603050405020304" pitchFamily="18" charset="0"/>
                <a:cs typeface="Times" panose="02020603050405020304" pitchFamily="18" charset="0"/>
              </a:rPr>
              <a:t/>
            </a:r>
            <a:br>
              <a:rPr lang="en-US" altLang="ja-JP" sz="2800" b="1" dirty="0" smtClean="0">
                <a:solidFill>
                  <a:srgbClr val="34309D"/>
                </a:solidFill>
                <a:latin typeface="Times" panose="02020603050405020304" pitchFamily="18" charset="0"/>
                <a:cs typeface="Times" panose="02020603050405020304" pitchFamily="18" charset="0"/>
              </a:rPr>
            </a:br>
            <a:endParaRPr lang="en-US" sz="2800" b="1" dirty="0" smtClean="0">
              <a:solidFill>
                <a:srgbClr val="FF7C07"/>
              </a:solidFill>
              <a:latin typeface="Times" panose="02020603050405020304" pitchFamily="18" charset="0"/>
              <a:ea typeface="+mn-ea"/>
              <a:cs typeface="Times"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
        <p:nvSpPr>
          <p:cNvPr id="2" name="Rectangle 1"/>
          <p:cNvSpPr/>
          <p:nvPr/>
        </p:nvSpPr>
        <p:spPr>
          <a:xfrm>
            <a:off x="117764" y="914400"/>
            <a:ext cx="8839200" cy="6140142"/>
          </a:xfrm>
          <a:prstGeom prst="rect">
            <a:avLst/>
          </a:prstGeom>
        </p:spPr>
        <p:txBody>
          <a:bodyPr wrap="square">
            <a:spAutoFit/>
          </a:bodyPr>
          <a:lstStyle/>
          <a:p>
            <a:pPr marL="285750" indent="-285750">
              <a:buBlip>
                <a:blip r:embed="rId3"/>
              </a:buBlip>
            </a:pPr>
            <a:r>
              <a:rPr lang="ro-RO" dirty="0">
                <a:latin typeface="Times" panose="02020603050405020304" pitchFamily="18" charset="0"/>
                <a:cs typeface="Times" panose="02020603050405020304" pitchFamily="18" charset="0"/>
              </a:rPr>
              <a:t>Regulamentul </a:t>
            </a:r>
            <a:r>
              <a:rPr lang="ro-RO" dirty="0" smtClean="0">
                <a:latin typeface="Times" panose="02020603050405020304" pitchFamily="18" charset="0"/>
                <a:cs typeface="Times" panose="02020603050405020304" pitchFamily="18" charset="0"/>
              </a:rPr>
              <a:t>C</a:t>
            </a:r>
            <a:r>
              <a:rPr lang="en-US" dirty="0" smtClean="0">
                <a:latin typeface="Times" panose="02020603050405020304" pitchFamily="18" charset="0"/>
                <a:cs typeface="Times" panose="02020603050405020304" pitchFamily="18" charset="0"/>
              </a:rPr>
              <a:t>E </a:t>
            </a:r>
            <a:r>
              <a:rPr lang="ro-RO" dirty="0" smtClean="0">
                <a:latin typeface="Times" panose="02020603050405020304" pitchFamily="18" charset="0"/>
                <a:cs typeface="Times" panose="02020603050405020304" pitchFamily="18" charset="0"/>
              </a:rPr>
              <a:t>/432/2012</a:t>
            </a:r>
            <a:r>
              <a:rPr lang="ro-RO" dirty="0">
                <a:latin typeface="Times" panose="02020603050405020304" pitchFamily="18" charset="0"/>
                <a:cs typeface="Times" panose="02020603050405020304" pitchFamily="18" charset="0"/>
              </a:rPr>
              <a:t>, 536/2013 și 831/2013 conține lista </a:t>
            </a:r>
            <a:r>
              <a:rPr lang="ro-RO" dirty="0" smtClean="0">
                <a:latin typeface="Times" panose="02020603050405020304" pitchFamily="18" charset="0"/>
                <a:cs typeface="Times" panose="02020603050405020304" pitchFamily="18" charset="0"/>
              </a:rPr>
              <a:t>de mențiuni </a:t>
            </a:r>
            <a:r>
              <a:rPr lang="ro-RO" dirty="0">
                <a:latin typeface="Times" panose="02020603050405020304" pitchFamily="18" charset="0"/>
                <a:cs typeface="Times" panose="02020603050405020304" pitchFamily="18" charset="0"/>
              </a:rPr>
              <a:t>de </a:t>
            </a:r>
            <a:r>
              <a:rPr lang="ro-RO" dirty="0" smtClean="0">
                <a:latin typeface="Times" panose="02020603050405020304" pitchFamily="18" charset="0"/>
                <a:cs typeface="Times" panose="02020603050405020304" pitchFamily="18" charset="0"/>
              </a:rPr>
              <a:t>sănătate aprobate.</a:t>
            </a:r>
            <a:r>
              <a:rPr lang="ro-RO" dirty="0">
                <a:latin typeface="Times" panose="02020603050405020304" pitchFamily="18" charset="0"/>
                <a:cs typeface="Times" panose="02020603050405020304" pitchFamily="18" charset="0"/>
              </a:rPr>
              <a:t/>
            </a:r>
            <a:br>
              <a:rPr lang="ro-RO" dirty="0">
                <a:latin typeface="Times" panose="02020603050405020304" pitchFamily="18" charset="0"/>
                <a:cs typeface="Times" panose="02020603050405020304" pitchFamily="18" charset="0"/>
              </a:rPr>
            </a:br>
            <a:r>
              <a:rPr lang="ro-RO" dirty="0">
                <a:latin typeface="Times" panose="02020603050405020304" pitchFamily="18" charset="0"/>
                <a:cs typeface="Times" panose="02020603050405020304" pitchFamily="18" charset="0"/>
              </a:rPr>
              <a:t>  </a:t>
            </a:r>
            <a:r>
              <a:rPr lang="en-GB" altLang="cs-CZ" u="sng" dirty="0">
                <a:latin typeface="Times" panose="02020603050405020304" pitchFamily="18" charset="0"/>
                <a:cs typeface="Times" panose="02020603050405020304" pitchFamily="18" charset="0"/>
                <a:hlinkClick r:id="rId4"/>
              </a:rPr>
              <a:t>http://</a:t>
            </a:r>
            <a:r>
              <a:rPr lang="en-GB" altLang="cs-CZ" u="sng" dirty="0" smtClean="0">
                <a:latin typeface="Times" panose="02020603050405020304" pitchFamily="18" charset="0"/>
                <a:cs typeface="Times" panose="02020603050405020304" pitchFamily="18" charset="0"/>
                <a:hlinkClick r:id="rId4"/>
              </a:rPr>
              <a:t>eur-lex.europa.eu/LexUriServ/LexUriServ.do?uri=OJ:L:2012:136:0001:0040:EN:PDF</a:t>
            </a:r>
            <a:endParaRPr lang="ro-RO" altLang="cs-CZ" u="sng" dirty="0" smtClean="0">
              <a:latin typeface="Times" panose="02020603050405020304" pitchFamily="18" charset="0"/>
              <a:cs typeface="Times" panose="02020603050405020304" pitchFamily="18" charset="0"/>
            </a:endParaRPr>
          </a:p>
          <a:p>
            <a:pPr marL="285750" indent="-285750">
              <a:buBlip>
                <a:blip r:embed="rId3"/>
              </a:buBlip>
            </a:pPr>
            <a:endParaRPr lang="ro-RO" u="sng" dirty="0">
              <a:latin typeface="Times" panose="02020603050405020304" pitchFamily="18" charset="0"/>
              <a:cs typeface="Times" panose="02020603050405020304" pitchFamily="18" charset="0"/>
            </a:endParaRPr>
          </a:p>
          <a:p>
            <a:pPr marL="285750" indent="-285750">
              <a:buBlip>
                <a:blip r:embed="rId3"/>
              </a:buBlip>
            </a:pPr>
            <a:r>
              <a:rPr lang="ro-RO" dirty="0" smtClean="0">
                <a:latin typeface="Times" panose="02020603050405020304" pitchFamily="18" charset="0"/>
                <a:cs typeface="Times" panose="02020603050405020304" pitchFamily="18" charset="0"/>
              </a:rPr>
              <a:t>Mențiunile de sănătate aprobate </a:t>
            </a:r>
            <a:r>
              <a:rPr lang="ro-RO" dirty="0">
                <a:latin typeface="Times" panose="02020603050405020304" pitchFamily="18" charset="0"/>
                <a:cs typeface="Times" panose="02020603050405020304" pitchFamily="18" charset="0"/>
              </a:rPr>
              <a:t>sunt publicate în Registrul </a:t>
            </a:r>
            <a:r>
              <a:rPr lang="ro-RO" dirty="0" smtClean="0">
                <a:latin typeface="Times" panose="02020603050405020304" pitchFamily="18" charset="0"/>
                <a:cs typeface="Times" panose="02020603050405020304" pitchFamily="18" charset="0"/>
              </a:rPr>
              <a:t>mențiunilor de sănătate </a:t>
            </a:r>
            <a:r>
              <a:rPr lang="ro-RO" dirty="0">
                <a:latin typeface="Times" panose="02020603050405020304" pitchFamily="18" charset="0"/>
                <a:cs typeface="Times" panose="02020603050405020304" pitchFamily="18" charset="0"/>
              </a:rPr>
              <a:t>pe site-ul Comisiei Europene</a:t>
            </a:r>
            <a:br>
              <a:rPr lang="ro-RO" dirty="0">
                <a:latin typeface="Times" panose="02020603050405020304" pitchFamily="18" charset="0"/>
                <a:cs typeface="Times" panose="02020603050405020304" pitchFamily="18" charset="0"/>
              </a:rPr>
            </a:br>
            <a:r>
              <a:rPr lang="cs-CZ" altLang="cs-CZ" u="sng" dirty="0">
                <a:latin typeface="Times" panose="02020603050405020304" pitchFamily="18" charset="0"/>
                <a:cs typeface="Times" panose="02020603050405020304" pitchFamily="18" charset="0"/>
                <a:hlinkClick r:id="rId5"/>
              </a:rPr>
              <a:t>http://</a:t>
            </a:r>
            <a:r>
              <a:rPr lang="cs-CZ" altLang="cs-CZ" u="sng" dirty="0" smtClean="0">
                <a:latin typeface="Times" panose="02020603050405020304" pitchFamily="18" charset="0"/>
                <a:cs typeface="Times" panose="02020603050405020304" pitchFamily="18" charset="0"/>
                <a:hlinkClick r:id="rId5"/>
              </a:rPr>
              <a:t>ec.europa.eu/nuhclaims</a:t>
            </a:r>
            <a:endParaRPr lang="cs-CZ" altLang="cs-CZ" u="sng" dirty="0" smtClean="0">
              <a:latin typeface="Times" panose="02020603050405020304" pitchFamily="18" charset="0"/>
              <a:cs typeface="Times" panose="02020603050405020304" pitchFamily="18" charset="0"/>
            </a:endParaRPr>
          </a:p>
          <a:p>
            <a:pPr marL="285750" indent="-285750">
              <a:buBlip>
                <a:blip r:embed="rId3"/>
              </a:buBlip>
            </a:pPr>
            <a:endParaRPr lang="cs-CZ" u="sng" dirty="0">
              <a:latin typeface="Times" panose="02020603050405020304" pitchFamily="18" charset="0"/>
              <a:cs typeface="Times" panose="02020603050405020304" pitchFamily="18" charset="0"/>
            </a:endParaRPr>
          </a:p>
          <a:p>
            <a:pPr marL="285750" indent="-285750">
              <a:buBlip>
                <a:blip r:embed="rId3"/>
              </a:buBlip>
            </a:pPr>
            <a:r>
              <a:rPr lang="ro-RO" dirty="0" smtClean="0">
                <a:latin typeface="Times" panose="02020603050405020304" pitchFamily="18" charset="0"/>
                <a:cs typeface="Times" panose="02020603050405020304" pitchFamily="18" charset="0"/>
              </a:rPr>
              <a:t>Lista mențiunilor de sănătate respinse </a:t>
            </a:r>
            <a:r>
              <a:rPr lang="ro-RO" dirty="0">
                <a:latin typeface="Times" panose="02020603050405020304" pitchFamily="18" charset="0"/>
                <a:cs typeface="Times" panose="02020603050405020304" pitchFamily="18" charset="0"/>
              </a:rPr>
              <a:t>+ termenele de utilizare a acestora:</a:t>
            </a:r>
            <a:br>
              <a:rPr lang="ro-RO" dirty="0">
                <a:latin typeface="Times" panose="02020603050405020304" pitchFamily="18" charset="0"/>
                <a:cs typeface="Times" panose="02020603050405020304" pitchFamily="18" charset="0"/>
              </a:rPr>
            </a:br>
            <a:r>
              <a:rPr lang="ro-RO" dirty="0" smtClean="0">
                <a:latin typeface="Times" panose="02020603050405020304" pitchFamily="18" charset="0"/>
                <a:cs typeface="Times" panose="02020603050405020304" pitchFamily="18" charset="0"/>
              </a:rPr>
              <a:t>Publicate </a:t>
            </a:r>
            <a:r>
              <a:rPr lang="ro-RO" dirty="0">
                <a:latin typeface="Times" panose="02020603050405020304" pitchFamily="18" charset="0"/>
                <a:cs typeface="Times" panose="02020603050405020304" pitchFamily="18" charset="0"/>
              </a:rPr>
              <a:t>în Registrul de </a:t>
            </a:r>
            <a:r>
              <a:rPr lang="ro-RO" dirty="0" smtClean="0">
                <a:latin typeface="Times" panose="02020603050405020304" pitchFamily="18" charset="0"/>
                <a:cs typeface="Times" panose="02020603050405020304" pitchFamily="18" charset="0"/>
              </a:rPr>
              <a:t>mențiuni de sănătate pe </a:t>
            </a:r>
            <a:r>
              <a:rPr lang="ro-RO" dirty="0">
                <a:latin typeface="Times" panose="02020603050405020304" pitchFamily="18" charset="0"/>
                <a:cs typeface="Times" panose="02020603050405020304" pitchFamily="18" charset="0"/>
              </a:rPr>
              <a:t>site-ul Comisiei Europene</a:t>
            </a:r>
            <a:br>
              <a:rPr lang="ro-RO" dirty="0">
                <a:latin typeface="Times" panose="02020603050405020304" pitchFamily="18" charset="0"/>
                <a:cs typeface="Times" panose="02020603050405020304" pitchFamily="18" charset="0"/>
              </a:rPr>
            </a:br>
            <a:r>
              <a:rPr lang="cs-CZ" altLang="cs-CZ" u="sng" dirty="0">
                <a:latin typeface="Times" panose="02020603050405020304" pitchFamily="18" charset="0"/>
                <a:cs typeface="Times" panose="02020603050405020304" pitchFamily="18" charset="0"/>
                <a:hlinkClick r:id="rId5"/>
              </a:rPr>
              <a:t> http://ec.europa.eu/nuhclaims</a:t>
            </a:r>
            <a:endParaRPr lang="cs-CZ" altLang="cs-CZ" u="sng" dirty="0">
              <a:latin typeface="Times" panose="02020603050405020304" pitchFamily="18" charset="0"/>
              <a:cs typeface="Times" panose="02020603050405020304" pitchFamily="18" charset="0"/>
            </a:endParaRPr>
          </a:p>
          <a:p>
            <a:pPr marL="285750" indent="-285750">
              <a:buBlip>
                <a:blip r:embed="rId3"/>
              </a:buBlip>
            </a:pPr>
            <a:endParaRPr lang="ro-RO" dirty="0" smtClean="0">
              <a:latin typeface="Times" panose="02020603050405020304" pitchFamily="18" charset="0"/>
              <a:cs typeface="Times" panose="02020603050405020304" pitchFamily="18" charset="0"/>
            </a:endParaRPr>
          </a:p>
          <a:p>
            <a:pPr marL="285750" indent="-285750">
              <a:buBlip>
                <a:blip r:embed="rId3"/>
              </a:buBlip>
            </a:pPr>
            <a:r>
              <a:rPr lang="ro-RO" dirty="0" smtClean="0">
                <a:latin typeface="Times" panose="02020603050405020304" pitchFamily="18" charset="0"/>
                <a:cs typeface="Times" panose="02020603050405020304" pitchFamily="18" charset="0"/>
              </a:rPr>
              <a:t>Lista </a:t>
            </a:r>
            <a:r>
              <a:rPr lang="ro-RO" dirty="0">
                <a:latin typeface="Times" panose="02020603050405020304" pitchFamily="18" charset="0"/>
                <a:cs typeface="Times" panose="02020603050405020304" pitchFamily="18" charset="0"/>
              </a:rPr>
              <a:t>de </a:t>
            </a:r>
            <a:r>
              <a:rPr lang="ro-RO" dirty="0" smtClean="0">
                <a:latin typeface="Times" panose="02020603050405020304" pitchFamily="18" charset="0"/>
                <a:cs typeface="Times" panose="02020603050405020304" pitchFamily="18" charset="0"/>
              </a:rPr>
              <a:t>mențiuni de sănătate </a:t>
            </a:r>
            <a:r>
              <a:rPr lang="ro-RO" dirty="0">
                <a:latin typeface="Times" panose="02020603050405020304" pitchFamily="18" charset="0"/>
                <a:cs typeface="Times" panose="02020603050405020304" pitchFamily="18" charset="0"/>
              </a:rPr>
              <a:t>în curs de </a:t>
            </a:r>
            <a:r>
              <a:rPr lang="ro-RO" dirty="0" smtClean="0">
                <a:latin typeface="Times" panose="02020603050405020304" pitchFamily="18" charset="0"/>
                <a:cs typeface="Times" panose="02020603050405020304" pitchFamily="18" charset="0"/>
              </a:rPr>
              <a:t>evaluare </a:t>
            </a:r>
            <a:r>
              <a:rPr lang="ro-RO" dirty="0">
                <a:latin typeface="Times" panose="02020603050405020304" pitchFamily="18" charset="0"/>
                <a:cs typeface="Times" panose="02020603050405020304" pitchFamily="18" charset="0"/>
              </a:rPr>
              <a:t>("în așteptare</a:t>
            </a:r>
            <a:r>
              <a:rPr lang="ro-RO" dirty="0" smtClean="0">
                <a:latin typeface="Times" panose="02020603050405020304" pitchFamily="18" charset="0"/>
                <a:cs typeface="Times" panose="02020603050405020304" pitchFamily="18" charset="0"/>
              </a:rPr>
              <a:t>") - ID-uri:</a:t>
            </a:r>
            <a:r>
              <a:rPr lang="ro-RO" dirty="0">
                <a:latin typeface="Times" panose="02020603050405020304" pitchFamily="18" charset="0"/>
                <a:cs typeface="Times" panose="02020603050405020304" pitchFamily="18" charset="0"/>
              </a:rPr>
              <a:t/>
            </a:r>
            <a:br>
              <a:rPr lang="ro-RO" dirty="0">
                <a:latin typeface="Times" panose="02020603050405020304" pitchFamily="18" charset="0"/>
                <a:cs typeface="Times" panose="02020603050405020304" pitchFamily="18" charset="0"/>
              </a:rPr>
            </a:br>
            <a:r>
              <a:rPr lang="ro-RO" dirty="0">
                <a:latin typeface="Times" panose="02020603050405020304" pitchFamily="18" charset="0"/>
                <a:cs typeface="Times" panose="02020603050405020304" pitchFamily="18" charset="0"/>
              </a:rPr>
              <a:t>- </a:t>
            </a:r>
            <a:r>
              <a:rPr lang="ro-RO" dirty="0" smtClean="0">
                <a:latin typeface="Times" panose="02020603050405020304" pitchFamily="18" charset="0"/>
                <a:cs typeface="Times" panose="02020603050405020304" pitchFamily="18" charset="0"/>
              </a:rPr>
              <a:t>Mențiuni privind carbohidrații </a:t>
            </a:r>
            <a:r>
              <a:rPr lang="ro-RO" dirty="0">
                <a:latin typeface="Times" panose="02020603050405020304" pitchFamily="18" charset="0"/>
                <a:cs typeface="Times" panose="02020603050405020304" pitchFamily="18" charset="0"/>
              </a:rPr>
              <a:t/>
            </a:r>
            <a:br>
              <a:rPr lang="ro-RO" dirty="0">
                <a:latin typeface="Times" panose="02020603050405020304" pitchFamily="18" charset="0"/>
                <a:cs typeface="Times" panose="02020603050405020304" pitchFamily="18" charset="0"/>
              </a:rPr>
            </a:br>
            <a:r>
              <a:rPr lang="ro-RO" dirty="0">
                <a:latin typeface="Times" panose="02020603050405020304" pitchFamily="18" charset="0"/>
                <a:cs typeface="Times" panose="02020603050405020304" pitchFamily="18" charset="0"/>
              </a:rPr>
              <a:t>- Mențiuni privind </a:t>
            </a:r>
            <a:r>
              <a:rPr lang="ro-RO" dirty="0" smtClean="0">
                <a:latin typeface="Times" panose="02020603050405020304" pitchFamily="18" charset="0"/>
                <a:cs typeface="Times" panose="02020603050405020304" pitchFamily="18" charset="0"/>
              </a:rPr>
              <a:t>cafeina – se așteaptă evaluarea EFSA privid siguranța administrării de cafeina</a:t>
            </a:r>
            <a:r>
              <a:rPr lang="ro-RO" dirty="0">
                <a:latin typeface="Times" panose="02020603050405020304" pitchFamily="18" charset="0"/>
                <a:cs typeface="Times" panose="02020603050405020304" pitchFamily="18" charset="0"/>
              </a:rPr>
              <a:t/>
            </a:r>
            <a:br>
              <a:rPr lang="ro-RO" dirty="0">
                <a:latin typeface="Times" panose="02020603050405020304" pitchFamily="18" charset="0"/>
                <a:cs typeface="Times" panose="02020603050405020304" pitchFamily="18" charset="0"/>
              </a:rPr>
            </a:br>
            <a:r>
              <a:rPr lang="ro-RO" dirty="0">
                <a:latin typeface="Times" panose="02020603050405020304" pitchFamily="18" charset="0"/>
                <a:cs typeface="Times" panose="02020603050405020304" pitchFamily="18" charset="0"/>
              </a:rPr>
              <a:t>- Mențiuni privind </a:t>
            </a:r>
            <a:r>
              <a:rPr lang="ro-RO" dirty="0" smtClean="0">
                <a:latin typeface="Times" panose="02020603050405020304" pitchFamily="18" charset="0"/>
                <a:cs typeface="Times" panose="02020603050405020304" pitchFamily="18" charset="0"/>
              </a:rPr>
              <a:t>dietele hipocalorice(VLCD</a:t>
            </a:r>
            <a:r>
              <a:rPr lang="ro-RO" dirty="0">
                <a:latin typeface="Times" panose="02020603050405020304" pitchFamily="18" charset="0"/>
                <a:cs typeface="Times" panose="02020603050405020304" pitchFamily="18" charset="0"/>
              </a:rPr>
              <a:t>) și </a:t>
            </a:r>
            <a:r>
              <a:rPr lang="ro-RO" dirty="0" smtClean="0">
                <a:latin typeface="Times" panose="02020603050405020304" pitchFamily="18" charset="0"/>
                <a:cs typeface="Times" panose="02020603050405020304" pitchFamily="18" charset="0"/>
              </a:rPr>
              <a:t>a lactozei - </a:t>
            </a:r>
            <a:r>
              <a:rPr lang="ro-RO" dirty="0">
                <a:latin typeface="Times" panose="02020603050405020304" pitchFamily="18" charset="0"/>
                <a:cs typeface="Times" panose="02020603050405020304" pitchFamily="18" charset="0"/>
              </a:rPr>
              <a:t>până la revizuirea legislației privind PARNUTS.</a:t>
            </a:r>
            <a:br>
              <a:rPr lang="ro-RO" dirty="0">
                <a:latin typeface="Times" panose="02020603050405020304" pitchFamily="18" charset="0"/>
                <a:cs typeface="Times" panose="02020603050405020304" pitchFamily="18" charset="0"/>
              </a:rPr>
            </a:br>
            <a:r>
              <a:rPr lang="ro-RO" dirty="0">
                <a:latin typeface="Times" panose="02020603050405020304" pitchFamily="18" charset="0"/>
                <a:cs typeface="Times" panose="02020603050405020304" pitchFamily="18" charset="0"/>
              </a:rPr>
              <a:t>- Mențiuni referitoare la </a:t>
            </a:r>
            <a:r>
              <a:rPr lang="ro-RO" dirty="0" smtClean="0">
                <a:latin typeface="Times" panose="02020603050405020304" pitchFamily="18" charset="0"/>
                <a:cs typeface="Times" panose="02020603050405020304" pitchFamily="18" charset="0"/>
              </a:rPr>
              <a:t>substanțele </a:t>
            </a:r>
            <a:r>
              <a:rPr lang="ro-RO" dirty="0">
                <a:latin typeface="Times" panose="02020603050405020304" pitchFamily="18" charset="0"/>
                <a:cs typeface="Times" panose="02020603050405020304" pitchFamily="18" charset="0"/>
              </a:rPr>
              <a:t>botanice</a:t>
            </a:r>
            <a:br>
              <a:rPr lang="ro-RO" dirty="0">
                <a:latin typeface="Times" panose="02020603050405020304" pitchFamily="18" charset="0"/>
                <a:cs typeface="Times" panose="02020603050405020304" pitchFamily="18" charset="0"/>
              </a:rPr>
            </a:br>
            <a:r>
              <a:rPr lang="cs-CZ" altLang="cs-CZ" dirty="0">
                <a:solidFill>
                  <a:srgbClr val="34309D"/>
                </a:solidFill>
                <a:latin typeface="Times" panose="02020603050405020304" pitchFamily="18" charset="0"/>
                <a:cs typeface="Times" panose="02020603050405020304" pitchFamily="18" charset="0"/>
                <a:hlinkClick r:id="rId6"/>
              </a:rPr>
              <a:t>http://</a:t>
            </a:r>
            <a:r>
              <a:rPr lang="cs-CZ" altLang="cs-CZ" dirty="0" smtClean="0">
                <a:solidFill>
                  <a:srgbClr val="34309D"/>
                </a:solidFill>
                <a:latin typeface="Times" panose="02020603050405020304" pitchFamily="18" charset="0"/>
                <a:cs typeface="Times" panose="02020603050405020304" pitchFamily="18" charset="0"/>
                <a:hlinkClick r:id="rId6"/>
              </a:rPr>
              <a:t>ec.europa.eu/nuhclaims/resources/docs/claims_pending.pdf</a:t>
            </a:r>
            <a:endParaRPr lang="cs-CZ" altLang="cs-CZ" dirty="0">
              <a:solidFill>
                <a:srgbClr val="34309D"/>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24603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9388" y="1341438"/>
            <a:ext cx="8713787" cy="5327650"/>
          </a:xfrm>
          <a:prstGeom prst="rect">
            <a:avLst/>
          </a:prstGeom>
        </p:spPr>
      </p:pic>
      <p:sp>
        <p:nvSpPr>
          <p:cNvPr id="3" name="Rectangle 2"/>
          <p:cNvSpPr/>
          <p:nvPr/>
        </p:nvSpPr>
        <p:spPr>
          <a:xfrm>
            <a:off x="609600" y="457200"/>
            <a:ext cx="6027612" cy="523220"/>
          </a:xfrm>
          <a:prstGeom prst="rect">
            <a:avLst/>
          </a:prstGeom>
        </p:spPr>
        <p:txBody>
          <a:bodyPr wrap="none">
            <a:spAutoFit/>
          </a:bodyPr>
          <a:lstStyle/>
          <a:p>
            <a:r>
              <a:rPr lang="ro-RO" altLang="ja-JP" sz="2800" b="1" dirty="0" smtClean="0">
                <a:solidFill>
                  <a:srgbClr val="00B050"/>
                </a:solidFill>
                <a:latin typeface="Times" panose="02020603050405020304" pitchFamily="18" charset="0"/>
                <a:cs typeface="Times" panose="02020603050405020304" pitchFamily="18" charset="0"/>
              </a:rPr>
              <a:t>Mențiuni </a:t>
            </a:r>
            <a:r>
              <a:rPr lang="en-US" altLang="ja-JP" sz="2800" b="1" dirty="0" smtClean="0">
                <a:solidFill>
                  <a:srgbClr val="00B050"/>
                </a:solidFill>
                <a:latin typeface="Times" panose="02020603050405020304" pitchFamily="18" charset="0"/>
                <a:cs typeface="Times" panose="02020603050405020304" pitchFamily="18" charset="0"/>
              </a:rPr>
              <a:t>N</a:t>
            </a:r>
            <a:r>
              <a:rPr lang="ro-RO" altLang="ja-JP" sz="2800" b="1" dirty="0" smtClean="0">
                <a:solidFill>
                  <a:srgbClr val="00B050"/>
                </a:solidFill>
                <a:latin typeface="Times" panose="02020603050405020304" pitchFamily="18" charset="0"/>
                <a:cs typeface="Times" panose="02020603050405020304" pitchFamily="18" charset="0"/>
              </a:rPr>
              <a:t>e</a:t>
            </a:r>
            <a:r>
              <a:rPr lang="en-US" altLang="ja-JP" sz="2800" b="1" dirty="0" err="1" smtClean="0">
                <a:solidFill>
                  <a:srgbClr val="00B050"/>
                </a:solidFill>
                <a:latin typeface="Times" panose="02020603050405020304" pitchFamily="18" charset="0"/>
                <a:cs typeface="Times" panose="02020603050405020304" pitchFamily="18" charset="0"/>
              </a:rPr>
              <a:t>autoriz</a:t>
            </a:r>
            <a:r>
              <a:rPr lang="ro-RO" altLang="ja-JP" sz="2800" b="1" dirty="0" smtClean="0">
                <a:solidFill>
                  <a:srgbClr val="00B050"/>
                </a:solidFill>
                <a:latin typeface="Times" panose="02020603050405020304" pitchFamily="18" charset="0"/>
                <a:cs typeface="Times" panose="02020603050405020304" pitchFamily="18" charset="0"/>
              </a:rPr>
              <a:t>ate</a:t>
            </a:r>
            <a:r>
              <a:rPr lang="en-US" altLang="ja-JP" sz="2800" b="1" dirty="0" smtClean="0">
                <a:solidFill>
                  <a:srgbClr val="00B050"/>
                </a:solidFill>
                <a:latin typeface="Times" panose="02020603050405020304" pitchFamily="18" charset="0"/>
                <a:cs typeface="Times" panose="02020603050405020304" pitchFamily="18" charset="0"/>
              </a:rPr>
              <a:t> – </a:t>
            </a:r>
            <a:r>
              <a:rPr lang="en-US" altLang="ja-JP" sz="2800" b="1" dirty="0" err="1" smtClean="0">
                <a:solidFill>
                  <a:srgbClr val="00B050"/>
                </a:solidFill>
                <a:latin typeface="Times" panose="02020603050405020304" pitchFamily="18" charset="0"/>
                <a:cs typeface="Times" panose="02020603050405020304" pitchFamily="18" charset="0"/>
              </a:rPr>
              <a:t>Regist</a:t>
            </a:r>
            <a:r>
              <a:rPr lang="ro-RO" altLang="ja-JP" sz="2800" b="1" dirty="0" smtClean="0">
                <a:solidFill>
                  <a:srgbClr val="00B050"/>
                </a:solidFill>
                <a:latin typeface="Times" panose="02020603050405020304" pitchFamily="18" charset="0"/>
                <a:cs typeface="Times" panose="02020603050405020304" pitchFamily="18" charset="0"/>
              </a:rPr>
              <a:t>rul </a:t>
            </a:r>
            <a:r>
              <a:rPr lang="en-US" altLang="ja-JP" sz="2800" b="1" dirty="0" smtClean="0">
                <a:solidFill>
                  <a:srgbClr val="00B050"/>
                </a:solidFill>
                <a:latin typeface="Times" panose="02020603050405020304" pitchFamily="18" charset="0"/>
                <a:cs typeface="Times" panose="02020603050405020304" pitchFamily="18" charset="0"/>
              </a:rPr>
              <a:t>CE</a:t>
            </a:r>
            <a:endParaRPr lang="en-US" sz="2800" dirty="0">
              <a:solidFill>
                <a:srgbClr val="00B050"/>
              </a:solidFill>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395426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
        <p:nvSpPr>
          <p:cNvPr id="5" name="Rectangle 4"/>
          <p:cNvSpPr/>
          <p:nvPr/>
        </p:nvSpPr>
        <p:spPr>
          <a:xfrm>
            <a:off x="76200" y="1394165"/>
            <a:ext cx="9144000" cy="4555093"/>
          </a:xfrm>
          <a:prstGeom prst="rect">
            <a:avLst/>
          </a:prstGeom>
        </p:spPr>
        <p:txBody>
          <a:bodyPr wrap="square">
            <a:spAutoFit/>
          </a:bodyPr>
          <a:lstStyle/>
          <a:p>
            <a:r>
              <a:rPr lang="en-US" sz="2800" b="1" dirty="0" err="1">
                <a:solidFill>
                  <a:srgbClr val="00B050"/>
                </a:solidFill>
                <a:latin typeface="Times" panose="02020603050405020304" pitchFamily="18" charset="0"/>
                <a:ea typeface="Calibri"/>
                <a:cs typeface="Times" panose="02020603050405020304" pitchFamily="18" charset="0"/>
              </a:rPr>
              <a:t>Patronatul</a:t>
            </a:r>
            <a:r>
              <a:rPr lang="en-US" sz="2800" b="1" dirty="0">
                <a:solidFill>
                  <a:srgbClr val="00B050"/>
                </a:solidFill>
                <a:latin typeface="Times" panose="02020603050405020304" pitchFamily="18" charset="0"/>
                <a:ea typeface="Calibri"/>
                <a:cs typeface="Times" panose="02020603050405020304" pitchFamily="18" charset="0"/>
              </a:rPr>
              <a:t> </a:t>
            </a:r>
            <a:r>
              <a:rPr lang="en-US" sz="2800" b="1" dirty="0" smtClean="0">
                <a:solidFill>
                  <a:srgbClr val="00B050"/>
                </a:solidFill>
                <a:latin typeface="Times" panose="02020603050405020304" pitchFamily="18" charset="0"/>
                <a:ea typeface="Calibri"/>
                <a:cs typeface="Times" panose="02020603050405020304" pitchFamily="18" charset="0"/>
              </a:rPr>
              <a:t>Rom</a:t>
            </a:r>
            <a:r>
              <a:rPr lang="ro-RO" sz="2800" b="1" dirty="0" smtClean="0">
                <a:solidFill>
                  <a:srgbClr val="00B050"/>
                </a:solidFill>
                <a:latin typeface="Times" panose="02020603050405020304" pitchFamily="18" charset="0"/>
                <a:ea typeface="Calibri"/>
                <a:cs typeface="Times" panose="02020603050405020304" pitchFamily="18" charset="0"/>
              </a:rPr>
              <a:t>â</a:t>
            </a:r>
            <a:r>
              <a:rPr lang="en-US" sz="2800" b="1" dirty="0" smtClean="0">
                <a:solidFill>
                  <a:srgbClr val="00B050"/>
                </a:solidFill>
                <a:latin typeface="Times" panose="02020603050405020304" pitchFamily="18" charset="0"/>
                <a:ea typeface="Calibri"/>
                <a:cs typeface="Times" panose="02020603050405020304" pitchFamily="18" charset="0"/>
              </a:rPr>
              <a:t>n </a:t>
            </a:r>
            <a:r>
              <a:rPr lang="en-US" sz="2800" b="1" dirty="0">
                <a:solidFill>
                  <a:srgbClr val="00B050"/>
                </a:solidFill>
                <a:latin typeface="Times" panose="02020603050405020304" pitchFamily="18" charset="0"/>
                <a:ea typeface="Calibri"/>
                <a:cs typeface="Times" panose="02020603050405020304" pitchFamily="18" charset="0"/>
              </a:rPr>
              <a:t>al </a:t>
            </a:r>
            <a:r>
              <a:rPr lang="en-US" sz="2800" b="1" dirty="0" err="1">
                <a:solidFill>
                  <a:srgbClr val="00B050"/>
                </a:solidFill>
                <a:latin typeface="Times" panose="02020603050405020304" pitchFamily="18" charset="0"/>
                <a:ea typeface="Calibri"/>
                <a:cs typeface="Times" panose="02020603050405020304" pitchFamily="18" charset="0"/>
              </a:rPr>
              <a:t>Industriei</a:t>
            </a:r>
            <a:r>
              <a:rPr lang="en-US" sz="2800" b="1" dirty="0">
                <a:solidFill>
                  <a:srgbClr val="00B050"/>
                </a:solidFill>
                <a:latin typeface="Times" panose="02020603050405020304" pitchFamily="18" charset="0"/>
                <a:ea typeface="Calibri"/>
                <a:cs typeface="Times" panose="02020603050405020304" pitchFamily="18" charset="0"/>
              </a:rPr>
              <a:t> </a:t>
            </a:r>
            <a:r>
              <a:rPr lang="en-US" sz="2800" b="1" dirty="0" err="1">
                <a:solidFill>
                  <a:srgbClr val="00B050"/>
                </a:solidFill>
                <a:latin typeface="Times" panose="02020603050405020304" pitchFamily="18" charset="0"/>
                <a:ea typeface="Calibri"/>
                <a:cs typeface="Times" panose="02020603050405020304" pitchFamily="18" charset="0"/>
              </a:rPr>
              <a:t>Suplimentelor</a:t>
            </a:r>
            <a:r>
              <a:rPr lang="en-US" sz="2800" b="1" dirty="0">
                <a:solidFill>
                  <a:srgbClr val="00B050"/>
                </a:solidFill>
                <a:latin typeface="Times" panose="02020603050405020304" pitchFamily="18" charset="0"/>
                <a:ea typeface="Calibri"/>
                <a:cs typeface="Times" panose="02020603050405020304" pitchFamily="18" charset="0"/>
              </a:rPr>
              <a:t> </a:t>
            </a:r>
            <a:r>
              <a:rPr lang="en-US" sz="2800" b="1" dirty="0" err="1" smtClean="0">
                <a:solidFill>
                  <a:srgbClr val="00B050"/>
                </a:solidFill>
                <a:latin typeface="Times" panose="02020603050405020304" pitchFamily="18" charset="0"/>
                <a:ea typeface="Calibri"/>
                <a:cs typeface="Times" panose="02020603050405020304" pitchFamily="18" charset="0"/>
              </a:rPr>
              <a:t>Alimentare</a:t>
            </a:r>
            <a:endParaRPr lang="en-US" sz="2800" b="1" dirty="0" smtClean="0">
              <a:solidFill>
                <a:srgbClr val="00B050"/>
              </a:solidFill>
              <a:latin typeface="Times" panose="02020603050405020304" pitchFamily="18" charset="0"/>
              <a:ea typeface="Calibri"/>
              <a:cs typeface="Times" panose="02020603050405020304" pitchFamily="18" charset="0"/>
            </a:endParaRPr>
          </a:p>
          <a:p>
            <a:pPr algn="ctr"/>
            <a:r>
              <a:rPr lang="en-US" sz="2800" b="1" dirty="0" smtClean="0">
                <a:solidFill>
                  <a:srgbClr val="00B050"/>
                </a:solidFill>
                <a:latin typeface="Times" panose="02020603050405020304" pitchFamily="18" charset="0"/>
                <a:ea typeface="Calibri"/>
                <a:cs typeface="Times" panose="02020603050405020304" pitchFamily="18" charset="0"/>
              </a:rPr>
              <a:t>PRISA </a:t>
            </a:r>
          </a:p>
          <a:p>
            <a:endParaRPr lang="en-US" dirty="0">
              <a:latin typeface="Times" panose="02020603050405020304" pitchFamily="18" charset="0"/>
              <a:ea typeface="Calibri"/>
              <a:cs typeface="Times" panose="02020603050405020304" pitchFamily="18" charset="0"/>
            </a:endParaRPr>
          </a:p>
          <a:p>
            <a:endParaRPr lang="en-US" dirty="0" smtClean="0">
              <a:latin typeface="Times" panose="02020603050405020304" pitchFamily="18" charset="0"/>
              <a:ea typeface="Calibri"/>
              <a:cs typeface="Times" panose="02020603050405020304" pitchFamily="18" charset="0"/>
            </a:endParaRPr>
          </a:p>
          <a:p>
            <a:endParaRPr lang="en-US" dirty="0">
              <a:latin typeface="Times" panose="02020603050405020304" pitchFamily="18" charset="0"/>
              <a:ea typeface="Calibri"/>
              <a:cs typeface="Times" panose="02020603050405020304" pitchFamily="18" charset="0"/>
            </a:endParaRPr>
          </a:p>
          <a:p>
            <a:pPr marL="285750" indent="-285750">
              <a:buFont typeface="Wingdings" panose="05000000000000000000" pitchFamily="2" charset="2"/>
              <a:buChar char="Ø"/>
            </a:pPr>
            <a:r>
              <a:rPr lang="ro-RO" dirty="0">
                <a:latin typeface="Times" panose="02020603050405020304" pitchFamily="18" charset="0"/>
                <a:ea typeface="Calibri"/>
                <a:cs typeface="Times" panose="02020603050405020304" pitchFamily="18" charset="0"/>
              </a:rPr>
              <a:t>Î</a:t>
            </a:r>
            <a:r>
              <a:rPr lang="en-US" dirty="0" err="1" smtClean="0">
                <a:latin typeface="Times" panose="02020603050405020304" pitchFamily="18" charset="0"/>
                <a:ea typeface="Calibri"/>
                <a:cs typeface="Times" panose="02020603050405020304" pitchFamily="18" charset="0"/>
              </a:rPr>
              <a:t>nfiin</a:t>
            </a:r>
            <a:r>
              <a:rPr lang="ro-RO" dirty="0" smtClean="0">
                <a:latin typeface="Times" panose="02020603050405020304" pitchFamily="18" charset="0"/>
                <a:ea typeface="Calibri"/>
                <a:cs typeface="Times" panose="02020603050405020304" pitchFamily="18" charset="0"/>
              </a:rPr>
              <a:t>ț</a:t>
            </a:r>
            <a:r>
              <a:rPr lang="en-US" dirty="0" smtClean="0">
                <a:latin typeface="Times" panose="02020603050405020304" pitchFamily="18" charset="0"/>
                <a:ea typeface="Calibri"/>
                <a:cs typeface="Times" panose="02020603050405020304" pitchFamily="18" charset="0"/>
              </a:rPr>
              <a:t>at </a:t>
            </a:r>
            <a:r>
              <a:rPr lang="ro-RO" dirty="0" smtClean="0">
                <a:latin typeface="Times" panose="02020603050405020304" pitchFamily="18" charset="0"/>
                <a:ea typeface="Calibri"/>
                <a:cs typeface="Times" panose="02020603050405020304" pitchFamily="18" charset="0"/>
              </a:rPr>
              <a:t>î</a:t>
            </a:r>
            <a:r>
              <a:rPr lang="en-US" dirty="0" smtClean="0">
                <a:latin typeface="Times" panose="02020603050405020304" pitchFamily="18" charset="0"/>
                <a:ea typeface="Calibri"/>
                <a:cs typeface="Times" panose="02020603050405020304" pitchFamily="18" charset="0"/>
              </a:rPr>
              <a:t>n </a:t>
            </a:r>
            <a:r>
              <a:rPr lang="en-US" dirty="0" err="1">
                <a:latin typeface="Times" panose="02020603050405020304" pitchFamily="18" charset="0"/>
                <a:ea typeface="Calibri"/>
                <a:cs typeface="Times" panose="02020603050405020304" pitchFamily="18" charset="0"/>
              </a:rPr>
              <a:t>anul</a:t>
            </a:r>
            <a:r>
              <a:rPr lang="en-US" dirty="0">
                <a:latin typeface="Times" panose="02020603050405020304" pitchFamily="18" charset="0"/>
                <a:ea typeface="Calibri"/>
                <a:cs typeface="Times" panose="02020603050405020304" pitchFamily="18" charset="0"/>
              </a:rPr>
              <a:t> 2000, ca </a:t>
            </a:r>
            <a:r>
              <a:rPr lang="en-US" dirty="0" smtClean="0">
                <a:latin typeface="Times" panose="02020603050405020304" pitchFamily="18" charset="0"/>
                <a:ea typeface="Calibri"/>
                <a:cs typeface="Times" panose="02020603050405020304" pitchFamily="18" charset="0"/>
              </a:rPr>
              <a:t>prim</a:t>
            </a:r>
            <a:r>
              <a:rPr lang="ro-RO" dirty="0" smtClean="0">
                <a:latin typeface="Times" panose="02020603050405020304" pitchFamily="18" charset="0"/>
                <a:ea typeface="Calibri"/>
                <a:cs typeface="Times" panose="02020603050405020304" pitchFamily="18" charset="0"/>
              </a:rPr>
              <a:t>ă</a:t>
            </a:r>
            <a:r>
              <a:rPr lang="en-US" dirty="0" smtClean="0">
                <a:latin typeface="Times" panose="02020603050405020304" pitchFamily="18" charset="0"/>
                <a:ea typeface="Calibri"/>
                <a:cs typeface="Times" panose="02020603050405020304" pitchFamily="18" charset="0"/>
              </a:rPr>
              <a:t> </a:t>
            </a:r>
            <a:r>
              <a:rPr lang="en-US" dirty="0" err="1" smtClean="0">
                <a:latin typeface="Times" panose="02020603050405020304" pitchFamily="18" charset="0"/>
                <a:ea typeface="Calibri"/>
                <a:cs typeface="Times" panose="02020603050405020304" pitchFamily="18" charset="0"/>
              </a:rPr>
              <a:t>asocia</a:t>
            </a:r>
            <a:r>
              <a:rPr lang="ro-RO" dirty="0" smtClean="0">
                <a:latin typeface="Times" panose="02020603050405020304" pitchFamily="18" charset="0"/>
                <a:ea typeface="Calibri"/>
                <a:cs typeface="Times" panose="02020603050405020304" pitchFamily="18" charset="0"/>
              </a:rPr>
              <a:t>ț</a:t>
            </a:r>
            <a:r>
              <a:rPr lang="en-US" dirty="0" err="1" smtClean="0">
                <a:latin typeface="Times" panose="02020603050405020304" pitchFamily="18" charset="0"/>
                <a:ea typeface="Calibri"/>
                <a:cs typeface="Times" panose="02020603050405020304" pitchFamily="18" charset="0"/>
              </a:rPr>
              <a:t>ie</a:t>
            </a:r>
            <a:r>
              <a:rPr lang="en-US" dirty="0" smtClean="0">
                <a:latin typeface="Times" panose="02020603050405020304" pitchFamily="18" charset="0"/>
                <a:ea typeface="Calibri"/>
                <a:cs typeface="Times" panose="02020603050405020304" pitchFamily="18" charset="0"/>
              </a:rPr>
              <a:t> </a:t>
            </a:r>
            <a:r>
              <a:rPr lang="ro-RO" dirty="0" smtClean="0">
                <a:latin typeface="Times" panose="02020603050405020304" pitchFamily="18" charset="0"/>
                <a:ea typeface="Calibri"/>
                <a:cs typeface="Times" panose="02020603050405020304" pitchFamily="18" charset="0"/>
              </a:rPr>
              <a:t>î</a:t>
            </a:r>
            <a:r>
              <a:rPr lang="en-US" dirty="0" smtClean="0">
                <a:latin typeface="Times" panose="02020603050405020304" pitchFamily="18" charset="0"/>
                <a:ea typeface="Calibri"/>
                <a:cs typeface="Times" panose="02020603050405020304" pitchFamily="18" charset="0"/>
              </a:rPr>
              <a:t>n </a:t>
            </a:r>
            <a:r>
              <a:rPr lang="en-US" dirty="0" err="1">
                <a:latin typeface="Times" panose="02020603050405020304" pitchFamily="18" charset="0"/>
                <a:ea typeface="Calibri"/>
                <a:cs typeface="Times" panose="02020603050405020304" pitchFamily="18" charset="0"/>
              </a:rPr>
              <a:t>domeniul</a:t>
            </a:r>
            <a:r>
              <a:rPr lang="en-US" dirty="0">
                <a:latin typeface="Times" panose="02020603050405020304" pitchFamily="18" charset="0"/>
                <a:ea typeface="Calibri"/>
                <a:cs typeface="Times" panose="02020603050405020304" pitchFamily="18" charset="0"/>
              </a:rPr>
              <a:t> </a:t>
            </a:r>
            <a:r>
              <a:rPr lang="en-US" dirty="0" err="1">
                <a:latin typeface="Times" panose="02020603050405020304" pitchFamily="18" charset="0"/>
                <a:ea typeface="Calibri"/>
                <a:cs typeface="Times" panose="02020603050405020304" pitchFamily="18" charset="0"/>
              </a:rPr>
              <a:t>suplimentelor</a:t>
            </a:r>
            <a:r>
              <a:rPr lang="en-US" dirty="0">
                <a:latin typeface="Times" panose="02020603050405020304" pitchFamily="18" charset="0"/>
                <a:ea typeface="Calibri"/>
                <a:cs typeface="Times" panose="02020603050405020304" pitchFamily="18" charset="0"/>
              </a:rPr>
              <a:t> </a:t>
            </a:r>
            <a:r>
              <a:rPr lang="en-US" dirty="0" err="1">
                <a:latin typeface="Times" panose="02020603050405020304" pitchFamily="18" charset="0"/>
                <a:ea typeface="Calibri"/>
                <a:cs typeface="Times" panose="02020603050405020304" pitchFamily="18" charset="0"/>
              </a:rPr>
              <a:t>alimentare</a:t>
            </a:r>
            <a:r>
              <a:rPr lang="en-US" dirty="0">
                <a:latin typeface="Times" panose="02020603050405020304" pitchFamily="18" charset="0"/>
                <a:ea typeface="Calibri"/>
                <a:cs typeface="Times" panose="02020603050405020304" pitchFamily="18" charset="0"/>
              </a:rPr>
              <a:t>. </a:t>
            </a:r>
            <a:endParaRPr lang="ro-RO" dirty="0" smtClean="0">
              <a:latin typeface="Times" panose="02020603050405020304" pitchFamily="18" charset="0"/>
              <a:ea typeface="Calibri"/>
              <a:cs typeface="Times" panose="02020603050405020304" pitchFamily="18" charset="0"/>
            </a:endParaRPr>
          </a:p>
          <a:p>
            <a:pPr marL="285750" indent="-285750">
              <a:buFont typeface="Wingdings" panose="05000000000000000000" pitchFamily="2" charset="2"/>
              <a:buChar char="Ø"/>
            </a:pPr>
            <a:endParaRPr lang="ro-RO" dirty="0" smtClean="0">
              <a:latin typeface="Times" panose="02020603050405020304" pitchFamily="18" charset="0"/>
              <a:ea typeface="Calibri"/>
              <a:cs typeface="Times" panose="02020603050405020304" pitchFamily="18" charset="0"/>
            </a:endParaRPr>
          </a:p>
          <a:p>
            <a:pPr marL="285750" indent="-285750">
              <a:buFont typeface="Wingdings" panose="05000000000000000000" pitchFamily="2" charset="2"/>
              <a:buChar char="Ø"/>
            </a:pPr>
            <a:r>
              <a:rPr lang="ro-RO" dirty="0">
                <a:latin typeface="Times" panose="02020603050405020304" pitchFamily="18" charset="0"/>
                <a:ea typeface="Calibri"/>
                <a:cs typeface="Times" panose="02020603050405020304" pitchFamily="18" charset="0"/>
              </a:rPr>
              <a:t> </a:t>
            </a:r>
            <a:r>
              <a:rPr lang="en-US" dirty="0" smtClean="0">
                <a:latin typeface="Times" panose="02020603050405020304" pitchFamily="18" charset="0"/>
                <a:ea typeface="Calibri"/>
                <a:cs typeface="Times" panose="02020603050405020304" pitchFamily="18" charset="0"/>
              </a:rPr>
              <a:t>Din </a:t>
            </a:r>
            <a:r>
              <a:rPr lang="en-US" dirty="0">
                <a:latin typeface="Times" panose="02020603050405020304" pitchFamily="18" charset="0"/>
                <a:ea typeface="Calibri"/>
                <a:cs typeface="Times" panose="02020603050405020304" pitchFamily="18" charset="0"/>
              </a:rPr>
              <a:t>2011 </a:t>
            </a:r>
            <a:r>
              <a:rPr lang="en-US" dirty="0" err="1" smtClean="0">
                <a:latin typeface="Times" panose="02020603050405020304" pitchFamily="18" charset="0"/>
                <a:ea typeface="Calibri"/>
                <a:cs typeface="Times" panose="02020603050405020304" pitchFamily="18" charset="0"/>
              </a:rPr>
              <a:t>func</a:t>
            </a:r>
            <a:r>
              <a:rPr lang="ro-RO" dirty="0" smtClean="0">
                <a:latin typeface="Times" panose="02020603050405020304" pitchFamily="18" charset="0"/>
                <a:ea typeface="Calibri"/>
                <a:cs typeface="Times" panose="02020603050405020304" pitchFamily="18" charset="0"/>
              </a:rPr>
              <a:t>ț</a:t>
            </a:r>
            <a:r>
              <a:rPr lang="en-US" dirty="0" err="1" smtClean="0">
                <a:latin typeface="Times" panose="02020603050405020304" pitchFamily="18" charset="0"/>
                <a:ea typeface="Calibri"/>
                <a:cs typeface="Times" panose="02020603050405020304" pitchFamily="18" charset="0"/>
              </a:rPr>
              <a:t>ioneaz</a:t>
            </a:r>
            <a:r>
              <a:rPr lang="ro-RO" dirty="0" smtClean="0">
                <a:latin typeface="Times" panose="02020603050405020304" pitchFamily="18" charset="0"/>
                <a:ea typeface="Calibri"/>
                <a:cs typeface="Times" panose="02020603050405020304" pitchFamily="18" charset="0"/>
              </a:rPr>
              <a:t>ă</a:t>
            </a:r>
            <a:r>
              <a:rPr lang="en-US" dirty="0" smtClean="0">
                <a:latin typeface="Times" panose="02020603050405020304" pitchFamily="18" charset="0"/>
                <a:ea typeface="Calibri"/>
                <a:cs typeface="Times" panose="02020603050405020304" pitchFamily="18" charset="0"/>
              </a:rPr>
              <a:t> </a:t>
            </a:r>
            <a:r>
              <a:rPr lang="en-US" dirty="0">
                <a:latin typeface="Times" panose="02020603050405020304" pitchFamily="18" charset="0"/>
                <a:ea typeface="Calibri"/>
                <a:cs typeface="Times" panose="02020603050405020304" pitchFamily="18" charset="0"/>
              </a:rPr>
              <a:t>ca </a:t>
            </a:r>
            <a:r>
              <a:rPr lang="en-US" dirty="0" err="1" smtClean="0">
                <a:latin typeface="Times" panose="02020603050405020304" pitchFamily="18" charset="0"/>
                <a:ea typeface="Calibri"/>
                <a:cs typeface="Times" panose="02020603050405020304" pitchFamily="18" charset="0"/>
              </a:rPr>
              <a:t>Organiza</a:t>
            </a:r>
            <a:r>
              <a:rPr lang="ro-RO" dirty="0" smtClean="0">
                <a:latin typeface="Times" panose="02020603050405020304" pitchFamily="18" charset="0"/>
                <a:ea typeface="Calibri"/>
                <a:cs typeface="Times" panose="02020603050405020304" pitchFamily="18" charset="0"/>
              </a:rPr>
              <a:t>ț</a:t>
            </a:r>
            <a:r>
              <a:rPr lang="en-US" dirty="0" err="1" smtClean="0">
                <a:latin typeface="Times" panose="02020603050405020304" pitchFamily="18" charset="0"/>
                <a:ea typeface="Calibri"/>
                <a:cs typeface="Times" panose="02020603050405020304" pitchFamily="18" charset="0"/>
              </a:rPr>
              <a:t>ie</a:t>
            </a:r>
            <a:r>
              <a:rPr lang="en-US" dirty="0" smtClean="0">
                <a:latin typeface="Times" panose="02020603050405020304" pitchFamily="18" charset="0"/>
                <a:ea typeface="Calibri"/>
                <a:cs typeface="Times" panose="02020603050405020304" pitchFamily="18" charset="0"/>
              </a:rPr>
              <a:t> </a:t>
            </a:r>
            <a:r>
              <a:rPr lang="en-US" dirty="0" err="1" smtClean="0">
                <a:latin typeface="Times" panose="02020603050405020304" pitchFamily="18" charset="0"/>
                <a:ea typeface="Calibri"/>
                <a:cs typeface="Times" panose="02020603050405020304" pitchFamily="18" charset="0"/>
              </a:rPr>
              <a:t>Patrona</a:t>
            </a:r>
            <a:r>
              <a:rPr lang="ro-RO" dirty="0" smtClean="0">
                <a:latin typeface="Times" panose="02020603050405020304" pitchFamily="18" charset="0"/>
                <a:ea typeface="Calibri"/>
                <a:cs typeface="Times" panose="02020603050405020304" pitchFamily="18" charset="0"/>
              </a:rPr>
              <a:t>lă</a:t>
            </a:r>
            <a:r>
              <a:rPr lang="en-US" dirty="0" smtClean="0">
                <a:latin typeface="Times" panose="02020603050405020304" pitchFamily="18" charset="0"/>
                <a:ea typeface="Calibri"/>
                <a:cs typeface="Times" panose="02020603050405020304" pitchFamily="18" charset="0"/>
              </a:rPr>
              <a:t>.</a:t>
            </a:r>
            <a:endParaRPr lang="ro-RO" dirty="0" smtClean="0">
              <a:latin typeface="Times" panose="02020603050405020304" pitchFamily="18" charset="0"/>
              <a:ea typeface="Calibri"/>
              <a:cs typeface="Times" panose="02020603050405020304" pitchFamily="18" charset="0"/>
            </a:endParaRPr>
          </a:p>
          <a:p>
            <a:pPr marL="285750" indent="-285750">
              <a:buFont typeface="Wingdings" panose="05000000000000000000" pitchFamily="2" charset="2"/>
              <a:buChar char="Ø"/>
            </a:pPr>
            <a:endParaRPr lang="ro-RO" dirty="0">
              <a:latin typeface="Times" panose="02020603050405020304" pitchFamily="18" charset="0"/>
              <a:ea typeface="Calibri"/>
              <a:cs typeface="Times" panose="02020603050405020304" pitchFamily="18" charset="0"/>
            </a:endParaRPr>
          </a:p>
          <a:p>
            <a:pPr marL="285750" indent="-285750">
              <a:buFont typeface="Wingdings" panose="05000000000000000000" pitchFamily="2" charset="2"/>
              <a:buChar char="Ø"/>
            </a:pPr>
            <a:r>
              <a:rPr lang="ro-RO" dirty="0" smtClean="0">
                <a:latin typeface="Times" panose="02020603050405020304" pitchFamily="18" charset="0"/>
                <a:ea typeface="Calibri"/>
                <a:cs typeface="Times" panose="02020603050405020304" pitchFamily="18" charset="0"/>
              </a:rPr>
              <a:t>Membrii Organizației Patronale sunt atât producători, cât și importatori și comercianți de suplimente alimentare</a:t>
            </a:r>
            <a:endParaRPr lang="en-US" dirty="0">
              <a:latin typeface="Times" panose="02020603050405020304" pitchFamily="18" charset="0"/>
              <a:ea typeface="Calibri"/>
              <a:cs typeface="Times" panose="02020603050405020304" pitchFamily="18" charset="0"/>
            </a:endParaRPr>
          </a:p>
          <a:p>
            <a:pPr marL="285750" indent="-285750">
              <a:buFont typeface="Wingdings" panose="05000000000000000000" pitchFamily="2" charset="2"/>
              <a:buChar char="Ø"/>
            </a:pPr>
            <a:endParaRPr lang="en-US" dirty="0" smtClean="0">
              <a:latin typeface="Times" panose="02020603050405020304" pitchFamily="18" charset="0"/>
              <a:ea typeface="Calibri"/>
              <a:cs typeface="Times" panose="02020603050405020304" pitchFamily="18" charset="0"/>
            </a:endParaRPr>
          </a:p>
          <a:p>
            <a:pPr marL="285750" indent="-285750">
              <a:buFont typeface="Wingdings" panose="05000000000000000000" pitchFamily="2" charset="2"/>
              <a:buChar char="Ø"/>
            </a:pPr>
            <a:r>
              <a:rPr lang="en-US" dirty="0" err="1" smtClean="0">
                <a:latin typeface="Times" panose="02020603050405020304" pitchFamily="18" charset="0"/>
                <a:ea typeface="Calibri"/>
                <a:cs typeface="Times" panose="02020603050405020304" pitchFamily="18" charset="0"/>
              </a:rPr>
              <a:t>Membru</a:t>
            </a:r>
            <a:r>
              <a:rPr lang="en-US" dirty="0">
                <a:latin typeface="Times" panose="02020603050405020304" pitchFamily="18" charset="0"/>
                <a:ea typeface="Calibri"/>
                <a:cs typeface="Times" panose="02020603050405020304" pitchFamily="18" charset="0"/>
              </a:rPr>
              <a:t> al </a:t>
            </a:r>
            <a:r>
              <a:rPr lang="en-US" dirty="0" smtClean="0">
                <a:latin typeface="Times" panose="02020603050405020304" pitchFamily="18" charset="0"/>
                <a:ea typeface="Calibri"/>
                <a:cs typeface="Times" panose="02020603050405020304" pitchFamily="18" charset="0"/>
              </a:rPr>
              <a:t>Food </a:t>
            </a:r>
            <a:r>
              <a:rPr lang="en-US" dirty="0">
                <a:latin typeface="Times" panose="02020603050405020304" pitchFamily="18" charset="0"/>
                <a:ea typeface="Calibri"/>
                <a:cs typeface="Times" panose="02020603050405020304" pitchFamily="18" charset="0"/>
              </a:rPr>
              <a:t>Supplements Europe(FSE</a:t>
            </a:r>
            <a:r>
              <a:rPr lang="en-US" dirty="0" smtClean="0">
                <a:latin typeface="Times" panose="02020603050405020304" pitchFamily="18" charset="0"/>
                <a:ea typeface="Calibri"/>
                <a:cs typeface="Times" panose="02020603050405020304" pitchFamily="18" charset="0"/>
              </a:rPr>
              <a:t>) </a:t>
            </a:r>
            <a:r>
              <a:rPr lang="en-US" dirty="0" err="1" smtClean="0">
                <a:latin typeface="Times" panose="02020603050405020304" pitchFamily="18" charset="0"/>
                <a:ea typeface="Calibri"/>
                <a:cs typeface="Times" panose="02020603050405020304" pitchFamily="18" charset="0"/>
              </a:rPr>
              <a:t>si</a:t>
            </a:r>
            <a:r>
              <a:rPr lang="en-US" dirty="0" smtClean="0">
                <a:latin typeface="Times" panose="02020603050405020304" pitchFamily="18" charset="0"/>
                <a:ea typeface="Calibri"/>
                <a:cs typeface="Times" panose="02020603050405020304" pitchFamily="18" charset="0"/>
              </a:rPr>
              <a:t> </a:t>
            </a:r>
            <a:r>
              <a:rPr lang="en-US" dirty="0">
                <a:latin typeface="Times" panose="02020603050405020304" pitchFamily="18" charset="0"/>
                <a:ea typeface="Calibri"/>
                <a:cs typeface="Times" panose="02020603050405020304" pitchFamily="18" charset="0"/>
              </a:rPr>
              <a:t>International Alliance of Dietary/Food Supplement Association(IADSA).</a:t>
            </a:r>
            <a:endParaRPr lang="ro-RO" dirty="0" smtClean="0">
              <a:latin typeface="Times" panose="02020603050405020304" pitchFamily="18" charset="0"/>
              <a:ea typeface="Calibri"/>
              <a:cs typeface="Times" panose="02020603050405020304" pitchFamily="18" charset="0"/>
            </a:endParaRPr>
          </a:p>
          <a:p>
            <a:pPr marL="285750" indent="-285750">
              <a:buFont typeface="Wingdings" panose="05000000000000000000" pitchFamily="2" charset="2"/>
              <a:buChar char="Ø"/>
            </a:pPr>
            <a:endParaRPr 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598774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8991600" cy="4278094"/>
          </a:xfrm>
          <a:prstGeom prst="rect">
            <a:avLst/>
          </a:prstGeom>
        </p:spPr>
        <p:txBody>
          <a:bodyPr wrap="square">
            <a:spAutoFit/>
          </a:bodyPr>
          <a:lstStyle/>
          <a:p>
            <a:pPr algn="ctr"/>
            <a:r>
              <a:rPr lang="ro-RO" sz="2800" b="1" dirty="0" smtClean="0">
                <a:solidFill>
                  <a:srgbClr val="00B050"/>
                </a:solidFill>
                <a:latin typeface="Times" panose="02020603050405020304" pitchFamily="18" charset="0"/>
                <a:cs typeface="Times" panose="02020603050405020304" pitchFamily="18" charset="0"/>
              </a:rPr>
              <a:t>Scopul organizației patronale </a:t>
            </a:r>
          </a:p>
          <a:p>
            <a:endParaRPr lang="ro-RO" sz="2800" b="1" dirty="0" smtClean="0">
              <a:solidFill>
                <a:srgbClr val="00B050"/>
              </a:solidFill>
              <a:latin typeface="Times" panose="02020603050405020304" pitchFamily="18" charset="0"/>
              <a:cs typeface="Times" panose="02020603050405020304" pitchFamily="18" charset="0"/>
            </a:endParaRPr>
          </a:p>
          <a:p>
            <a:endParaRPr lang="ro-RO" dirty="0" smtClean="0">
              <a:solidFill>
                <a:prstClr val="black"/>
              </a:solidFill>
              <a:latin typeface="Times" panose="02020603050405020304" pitchFamily="18" charset="0"/>
              <a:cs typeface="Times" panose="02020603050405020304" pitchFamily="18" charset="0"/>
            </a:endParaRPr>
          </a:p>
          <a:p>
            <a:endParaRPr lang="ro-RO" dirty="0" smtClean="0">
              <a:solidFill>
                <a:prstClr val="black"/>
              </a:solidFill>
              <a:latin typeface="Times" panose="02020603050405020304" pitchFamily="18" charset="0"/>
              <a:cs typeface="Times" panose="02020603050405020304" pitchFamily="18" charset="0"/>
            </a:endParaRPr>
          </a:p>
          <a:p>
            <a:pPr marL="285750" indent="-285750">
              <a:buFont typeface="Arial" pitchFamily="34" charset="0"/>
              <a:buChar char="•"/>
            </a:pPr>
            <a:r>
              <a:rPr lang="ro-RO" b="1" dirty="0" smtClean="0">
                <a:solidFill>
                  <a:prstClr val="black"/>
                </a:solidFill>
                <a:latin typeface="Times" panose="02020603050405020304" pitchFamily="18" charset="0"/>
                <a:cs typeface="Times" panose="02020603050405020304" pitchFamily="18" charset="0"/>
              </a:rPr>
              <a:t>promovarea și educarea </a:t>
            </a:r>
            <a:r>
              <a:rPr lang="ro-RO" dirty="0" smtClean="0">
                <a:solidFill>
                  <a:prstClr val="black"/>
                </a:solidFill>
                <a:latin typeface="Times" panose="02020603050405020304" pitchFamily="18" charset="0"/>
                <a:cs typeface="Times" panose="02020603050405020304" pitchFamily="18" charset="0"/>
              </a:rPr>
              <a:t>atât a </a:t>
            </a:r>
            <a:r>
              <a:rPr lang="ro-RO" b="1" dirty="0" smtClean="0">
                <a:solidFill>
                  <a:prstClr val="black"/>
                </a:solidFill>
                <a:latin typeface="Times" panose="02020603050405020304" pitchFamily="18" charset="0"/>
                <a:cs typeface="Times" panose="02020603050405020304" pitchFamily="18" charset="0"/>
              </a:rPr>
              <a:t>personalului medical calificat</a:t>
            </a:r>
            <a:r>
              <a:rPr lang="ro-RO" dirty="0" smtClean="0">
                <a:solidFill>
                  <a:prstClr val="black"/>
                </a:solidFill>
                <a:latin typeface="Times" panose="02020603050405020304" pitchFamily="18" charset="0"/>
                <a:cs typeface="Times" panose="02020603050405020304" pitchFamily="18" charset="0"/>
              </a:rPr>
              <a:t>, cât și </a:t>
            </a:r>
            <a:r>
              <a:rPr lang="ro-RO" b="1" dirty="0" smtClean="0">
                <a:solidFill>
                  <a:prstClr val="black"/>
                </a:solidFill>
                <a:latin typeface="Times" panose="02020603050405020304" pitchFamily="18" charset="0"/>
                <a:cs typeface="Times" panose="02020603050405020304" pitchFamily="18" charset="0"/>
              </a:rPr>
              <a:t>a populației </a:t>
            </a:r>
            <a:r>
              <a:rPr lang="ro-RO" dirty="0" smtClean="0">
                <a:solidFill>
                  <a:prstClr val="black"/>
                </a:solidFill>
                <a:latin typeface="Times" panose="02020603050405020304" pitchFamily="18" charset="0"/>
                <a:cs typeface="Times" panose="02020603050405020304" pitchFamily="18" charset="0"/>
              </a:rPr>
              <a:t>în general, </a:t>
            </a:r>
            <a:r>
              <a:rPr lang="ro-RO" b="1" dirty="0" smtClean="0">
                <a:solidFill>
                  <a:prstClr val="black"/>
                </a:solidFill>
                <a:latin typeface="Times" panose="02020603050405020304" pitchFamily="18" charset="0"/>
                <a:cs typeface="Times" panose="02020603050405020304" pitchFamily="18" charset="0"/>
              </a:rPr>
              <a:t>despre importanța și aspectele benefice ale produselor dietetice și suplimentelor nutritive.</a:t>
            </a:r>
            <a:endParaRPr lang="vi-VN" b="1" dirty="0">
              <a:solidFill>
                <a:prstClr val="black"/>
              </a:solidFill>
              <a:latin typeface="Times" panose="02020603050405020304" pitchFamily="18" charset="0"/>
              <a:cs typeface="Times" panose="02020603050405020304" pitchFamily="18" charset="0"/>
            </a:endParaRPr>
          </a:p>
          <a:p>
            <a:pPr marL="285750" indent="-285750">
              <a:buFont typeface="Arial" pitchFamily="34" charset="0"/>
              <a:buChar char="•"/>
            </a:pPr>
            <a:endParaRPr lang="vi-VN" b="1" dirty="0">
              <a:solidFill>
                <a:prstClr val="black"/>
              </a:solidFill>
              <a:latin typeface="Times" panose="02020603050405020304" pitchFamily="18" charset="0"/>
              <a:cs typeface="Times" panose="02020603050405020304" pitchFamily="18" charset="0"/>
            </a:endParaRPr>
          </a:p>
          <a:p>
            <a:pPr marL="285750" indent="-285750">
              <a:buFont typeface="Arial" pitchFamily="34" charset="0"/>
              <a:buChar char="•"/>
            </a:pPr>
            <a:r>
              <a:rPr lang="en-US" b="1" dirty="0" err="1" smtClean="0">
                <a:solidFill>
                  <a:prstClr val="black"/>
                </a:solidFill>
                <a:latin typeface="Times" panose="02020603050405020304" pitchFamily="18" charset="0"/>
                <a:cs typeface="Times" panose="02020603050405020304" pitchFamily="18" charset="0"/>
              </a:rPr>
              <a:t>garantarea</a:t>
            </a:r>
            <a:r>
              <a:rPr lang="en-US" b="1" dirty="0" smtClean="0">
                <a:solidFill>
                  <a:prstClr val="black"/>
                </a:solidFill>
                <a:latin typeface="Times" panose="02020603050405020304" pitchFamily="18" charset="0"/>
                <a:cs typeface="Times" panose="02020603050405020304" pitchFamily="18" charset="0"/>
              </a:rPr>
              <a:t> </a:t>
            </a:r>
            <a:r>
              <a:rPr lang="en-US" b="1" dirty="0" err="1" smtClean="0">
                <a:solidFill>
                  <a:prstClr val="black"/>
                </a:solidFill>
                <a:latin typeface="Times" panose="02020603050405020304" pitchFamily="18" charset="0"/>
                <a:cs typeface="Times" panose="02020603050405020304" pitchFamily="18" charset="0"/>
              </a:rPr>
              <a:t>accesului</a:t>
            </a:r>
            <a:r>
              <a:rPr lang="en-US" b="1" dirty="0" smtClean="0">
                <a:solidFill>
                  <a:prstClr val="black"/>
                </a:solidFill>
                <a:latin typeface="Times" panose="02020603050405020304" pitchFamily="18" charset="0"/>
                <a:cs typeface="Times" panose="02020603050405020304" pitchFamily="18" charset="0"/>
              </a:rPr>
              <a:t> </a:t>
            </a:r>
            <a:r>
              <a:rPr lang="en-US" b="1" dirty="0" err="1" smtClean="0">
                <a:solidFill>
                  <a:prstClr val="black"/>
                </a:solidFill>
                <a:latin typeface="Times" panose="02020603050405020304" pitchFamily="18" charset="0"/>
                <a:cs typeface="Times" panose="02020603050405020304" pitchFamily="18" charset="0"/>
              </a:rPr>
              <a:t>personalului</a:t>
            </a:r>
            <a:r>
              <a:rPr lang="en-US" b="1" dirty="0" smtClean="0">
                <a:solidFill>
                  <a:prstClr val="black"/>
                </a:solidFill>
                <a:latin typeface="Times" panose="02020603050405020304" pitchFamily="18" charset="0"/>
                <a:cs typeface="Times" panose="02020603050405020304" pitchFamily="18" charset="0"/>
              </a:rPr>
              <a:t> medical </a:t>
            </a:r>
            <a:r>
              <a:rPr lang="en-US" b="1" dirty="0" err="1" smtClean="0">
                <a:solidFill>
                  <a:prstClr val="black"/>
                </a:solidFill>
                <a:latin typeface="Times" panose="02020603050405020304" pitchFamily="18" charset="0"/>
                <a:cs typeface="Times" panose="02020603050405020304" pitchFamily="18" charset="0"/>
              </a:rPr>
              <a:t>calificat</a:t>
            </a:r>
            <a:r>
              <a:rPr lang="en-US" b="1" dirty="0" smtClean="0">
                <a:solidFill>
                  <a:prstClr val="black"/>
                </a:solidFill>
                <a:latin typeface="Times" panose="02020603050405020304" pitchFamily="18" charset="0"/>
                <a:cs typeface="Times" panose="02020603050405020304" pitchFamily="18" charset="0"/>
              </a:rPr>
              <a:t> </a:t>
            </a:r>
            <a:r>
              <a:rPr lang="ro-RO" b="1" dirty="0" err="1">
                <a:solidFill>
                  <a:prstClr val="black"/>
                </a:solidFill>
                <a:latin typeface="Times" panose="02020603050405020304" pitchFamily="18" charset="0"/>
                <a:cs typeface="Times" panose="02020603050405020304" pitchFamily="18" charset="0"/>
              </a:rPr>
              <a:t>ș</a:t>
            </a:r>
            <a:r>
              <a:rPr lang="en-US" b="1" dirty="0" err="1" smtClean="0">
                <a:solidFill>
                  <a:prstClr val="black"/>
                </a:solidFill>
                <a:latin typeface="Times" panose="02020603050405020304" pitchFamily="18" charset="0"/>
                <a:cs typeface="Times" panose="02020603050405020304" pitchFamily="18" charset="0"/>
              </a:rPr>
              <a:t>i</a:t>
            </a:r>
            <a:r>
              <a:rPr lang="en-US" b="1" dirty="0" smtClean="0">
                <a:solidFill>
                  <a:prstClr val="black"/>
                </a:solidFill>
                <a:latin typeface="Times" panose="02020603050405020304" pitchFamily="18" charset="0"/>
                <a:cs typeface="Times" panose="02020603050405020304" pitchFamily="18" charset="0"/>
              </a:rPr>
              <a:t> </a:t>
            </a:r>
            <a:r>
              <a:rPr lang="en-US" b="1" dirty="0" smtClean="0">
                <a:solidFill>
                  <a:prstClr val="black"/>
                </a:solidFill>
                <a:latin typeface="Times" panose="02020603050405020304" pitchFamily="18" charset="0"/>
                <a:cs typeface="Times" panose="02020603050405020304" pitchFamily="18" charset="0"/>
              </a:rPr>
              <a:t>al </a:t>
            </a:r>
            <a:r>
              <a:rPr lang="en-US" b="1" dirty="0" err="1" smtClean="0">
                <a:solidFill>
                  <a:prstClr val="black"/>
                </a:solidFill>
                <a:latin typeface="Times" panose="02020603050405020304" pitchFamily="18" charset="0"/>
                <a:cs typeface="Times" panose="02020603050405020304" pitchFamily="18" charset="0"/>
              </a:rPr>
              <a:t>popula</a:t>
            </a:r>
            <a:r>
              <a:rPr lang="ro-RO" b="1" dirty="0" smtClean="0">
                <a:solidFill>
                  <a:prstClr val="black"/>
                </a:solidFill>
                <a:latin typeface="Times" panose="02020603050405020304" pitchFamily="18" charset="0"/>
                <a:cs typeface="Times" panose="02020603050405020304" pitchFamily="18" charset="0"/>
              </a:rPr>
              <a:t>ț</a:t>
            </a:r>
            <a:r>
              <a:rPr lang="en-US" b="1" dirty="0" err="1" smtClean="0">
                <a:solidFill>
                  <a:prstClr val="black"/>
                </a:solidFill>
                <a:latin typeface="Times" panose="02020603050405020304" pitchFamily="18" charset="0"/>
                <a:cs typeface="Times" panose="02020603050405020304" pitchFamily="18" charset="0"/>
              </a:rPr>
              <a:t>iei</a:t>
            </a:r>
            <a:r>
              <a:rPr lang="en-US" b="1" dirty="0" smtClean="0">
                <a:solidFill>
                  <a:prstClr val="black"/>
                </a:solidFill>
                <a:latin typeface="Times" panose="02020603050405020304" pitchFamily="18" charset="0"/>
                <a:cs typeface="Times" panose="02020603050405020304" pitchFamily="18" charset="0"/>
              </a:rPr>
              <a:t> </a:t>
            </a:r>
            <a:r>
              <a:rPr lang="en-US" b="1" dirty="0" smtClean="0">
                <a:solidFill>
                  <a:prstClr val="black"/>
                </a:solidFill>
                <a:latin typeface="Times" panose="02020603050405020304" pitchFamily="18" charset="0"/>
                <a:cs typeface="Times" panose="02020603050405020304" pitchFamily="18" charset="0"/>
              </a:rPr>
              <a:t>la </a:t>
            </a:r>
            <a:r>
              <a:rPr lang="en-US" b="1" dirty="0" err="1" smtClean="0">
                <a:solidFill>
                  <a:prstClr val="black"/>
                </a:solidFill>
                <a:latin typeface="Times" panose="02020603050405020304" pitchFamily="18" charset="0"/>
                <a:cs typeface="Times" panose="02020603050405020304" pitchFamily="18" charset="0"/>
              </a:rPr>
              <a:t>suplimente</a:t>
            </a:r>
            <a:r>
              <a:rPr lang="en-US" b="1" dirty="0" smtClean="0">
                <a:solidFill>
                  <a:prstClr val="black"/>
                </a:solidFill>
                <a:latin typeface="Times" panose="02020603050405020304" pitchFamily="18" charset="0"/>
                <a:cs typeface="Times" panose="02020603050405020304" pitchFamily="18" charset="0"/>
              </a:rPr>
              <a:t> </a:t>
            </a:r>
            <a:r>
              <a:rPr lang="en-US" b="1" dirty="0" err="1" smtClean="0">
                <a:solidFill>
                  <a:prstClr val="black"/>
                </a:solidFill>
                <a:latin typeface="Times" panose="02020603050405020304" pitchFamily="18" charset="0"/>
                <a:cs typeface="Times" panose="02020603050405020304" pitchFamily="18" charset="0"/>
              </a:rPr>
              <a:t>alimentare</a:t>
            </a:r>
            <a:r>
              <a:rPr lang="en-US" b="1" dirty="0" smtClean="0">
                <a:solidFill>
                  <a:prstClr val="black"/>
                </a:solidFill>
                <a:latin typeface="Times" panose="02020603050405020304" pitchFamily="18" charset="0"/>
                <a:cs typeface="Times" panose="02020603050405020304" pitchFamily="18" charset="0"/>
              </a:rPr>
              <a:t> de </a:t>
            </a:r>
            <a:r>
              <a:rPr lang="en-US" b="1" dirty="0" err="1" smtClean="0">
                <a:solidFill>
                  <a:prstClr val="black"/>
                </a:solidFill>
                <a:latin typeface="Times" panose="02020603050405020304" pitchFamily="18" charset="0"/>
                <a:cs typeface="Times" panose="02020603050405020304" pitchFamily="18" charset="0"/>
              </a:rPr>
              <a:t>calitate</a:t>
            </a:r>
            <a:r>
              <a:rPr lang="en-US" b="1" dirty="0" smtClean="0">
                <a:solidFill>
                  <a:prstClr val="black"/>
                </a:solidFill>
                <a:latin typeface="Times" panose="02020603050405020304" pitchFamily="18" charset="0"/>
                <a:cs typeface="Times" panose="02020603050405020304" pitchFamily="18" charset="0"/>
              </a:rPr>
              <a:t> </a:t>
            </a:r>
            <a:r>
              <a:rPr lang="en-US" b="1" dirty="0" err="1" smtClean="0">
                <a:solidFill>
                  <a:prstClr val="black"/>
                </a:solidFill>
                <a:latin typeface="Times" panose="02020603050405020304" pitchFamily="18" charset="0"/>
                <a:cs typeface="Times" panose="02020603050405020304" pitchFamily="18" charset="0"/>
              </a:rPr>
              <a:t>produse</a:t>
            </a:r>
            <a:r>
              <a:rPr lang="en-US" b="1" dirty="0" smtClean="0">
                <a:solidFill>
                  <a:prstClr val="black"/>
                </a:solidFill>
                <a:latin typeface="Times" panose="02020603050405020304" pitchFamily="18" charset="0"/>
                <a:cs typeface="Times" panose="02020603050405020304" pitchFamily="18" charset="0"/>
              </a:rPr>
              <a:t> conform </a:t>
            </a:r>
            <a:r>
              <a:rPr lang="en-US" b="1" dirty="0" err="1" smtClean="0">
                <a:solidFill>
                  <a:prstClr val="black"/>
                </a:solidFill>
                <a:latin typeface="Times" panose="02020603050405020304" pitchFamily="18" charset="0"/>
                <a:cs typeface="Times" panose="02020603050405020304" pitchFamily="18" charset="0"/>
              </a:rPr>
              <a:t>standardelor</a:t>
            </a:r>
            <a:r>
              <a:rPr lang="en-US" b="1" dirty="0" smtClean="0">
                <a:solidFill>
                  <a:prstClr val="black"/>
                </a:solidFill>
                <a:latin typeface="Times" panose="02020603050405020304" pitchFamily="18" charset="0"/>
                <a:cs typeface="Times" panose="02020603050405020304" pitchFamily="18" charset="0"/>
              </a:rPr>
              <a:t> de </a:t>
            </a:r>
            <a:r>
              <a:rPr lang="en-US" b="1" dirty="0" err="1" smtClean="0">
                <a:solidFill>
                  <a:prstClr val="black"/>
                </a:solidFill>
                <a:latin typeface="Times" panose="02020603050405020304" pitchFamily="18" charset="0"/>
                <a:cs typeface="Times" panose="02020603050405020304" pitchFamily="18" charset="0"/>
              </a:rPr>
              <a:t>calitate</a:t>
            </a:r>
            <a:r>
              <a:rPr lang="en-US" b="1" dirty="0" smtClean="0">
                <a:solidFill>
                  <a:prstClr val="black"/>
                </a:solidFill>
                <a:latin typeface="Times" panose="02020603050405020304" pitchFamily="18" charset="0"/>
                <a:cs typeface="Times" panose="02020603050405020304" pitchFamily="18" charset="0"/>
              </a:rPr>
              <a:t> </a:t>
            </a:r>
            <a:r>
              <a:rPr lang="en-US" b="1" dirty="0" err="1" smtClean="0">
                <a:solidFill>
                  <a:prstClr val="black"/>
                </a:solidFill>
                <a:latin typeface="Times" panose="02020603050405020304" pitchFamily="18" charset="0"/>
                <a:cs typeface="Times" panose="02020603050405020304" pitchFamily="18" charset="0"/>
              </a:rPr>
              <a:t>specifice</a:t>
            </a:r>
            <a:r>
              <a:rPr lang="en-US" b="1" dirty="0" smtClean="0">
                <a:solidFill>
                  <a:prstClr val="black"/>
                </a:solidFill>
                <a:latin typeface="Times" panose="02020603050405020304" pitchFamily="18" charset="0"/>
                <a:cs typeface="Times" panose="02020603050405020304" pitchFamily="18" charset="0"/>
              </a:rPr>
              <a:t> </a:t>
            </a:r>
            <a:r>
              <a:rPr lang="en-US" b="1" dirty="0" err="1" smtClean="0">
                <a:solidFill>
                  <a:prstClr val="black"/>
                </a:solidFill>
                <a:latin typeface="Times" panose="02020603050405020304" pitchFamily="18" charset="0"/>
                <a:cs typeface="Times" panose="02020603050405020304" pitchFamily="18" charset="0"/>
              </a:rPr>
              <a:t>acestui</a:t>
            </a:r>
            <a:r>
              <a:rPr lang="en-US" b="1" dirty="0" smtClean="0">
                <a:solidFill>
                  <a:prstClr val="black"/>
                </a:solidFill>
                <a:latin typeface="Times" panose="02020603050405020304" pitchFamily="18" charset="0"/>
                <a:cs typeface="Times" panose="02020603050405020304" pitchFamily="18" charset="0"/>
              </a:rPr>
              <a:t> </a:t>
            </a:r>
            <a:r>
              <a:rPr lang="en-US" b="1" dirty="0" err="1" smtClean="0">
                <a:solidFill>
                  <a:prstClr val="black"/>
                </a:solidFill>
                <a:latin typeface="Times" panose="02020603050405020304" pitchFamily="18" charset="0"/>
                <a:cs typeface="Times" panose="02020603050405020304" pitchFamily="18" charset="0"/>
              </a:rPr>
              <a:t>domeniu</a:t>
            </a:r>
            <a:endParaRPr lang="en-US" b="1" dirty="0" smtClean="0">
              <a:solidFill>
                <a:prstClr val="black"/>
              </a:solidFill>
              <a:latin typeface="Times" panose="02020603050405020304" pitchFamily="18" charset="0"/>
              <a:cs typeface="Times" panose="02020603050405020304" pitchFamily="18" charset="0"/>
            </a:endParaRPr>
          </a:p>
          <a:p>
            <a:pPr marL="285750" indent="-285750">
              <a:buFont typeface="Arial" pitchFamily="34" charset="0"/>
              <a:buChar char="•"/>
            </a:pPr>
            <a:endParaRPr lang="en-US" b="1" dirty="0">
              <a:solidFill>
                <a:prstClr val="black"/>
              </a:solidFill>
              <a:latin typeface="Times" panose="02020603050405020304" pitchFamily="18" charset="0"/>
              <a:cs typeface="Times" panose="02020603050405020304" pitchFamily="18" charset="0"/>
            </a:endParaRPr>
          </a:p>
          <a:p>
            <a:pPr marL="285750" indent="-285750">
              <a:buFont typeface="Arial" pitchFamily="34" charset="0"/>
              <a:buChar char="•"/>
            </a:pPr>
            <a:r>
              <a:rPr lang="en-US" b="1" dirty="0">
                <a:solidFill>
                  <a:prstClr val="black"/>
                </a:solidFill>
                <a:latin typeface="Times" panose="02020603050405020304" pitchFamily="18" charset="0"/>
                <a:cs typeface="Times" panose="02020603050405020304" pitchFamily="18" charset="0"/>
              </a:rPr>
              <a:t>p</a:t>
            </a:r>
            <a:r>
              <a:rPr lang="vi-VN" b="1" dirty="0" smtClean="0">
                <a:solidFill>
                  <a:prstClr val="black"/>
                </a:solidFill>
                <a:latin typeface="Times" panose="02020603050405020304" pitchFamily="18" charset="0"/>
                <a:cs typeface="Times" panose="02020603050405020304" pitchFamily="18" charset="0"/>
              </a:rPr>
              <a:t>romova</a:t>
            </a:r>
            <a:r>
              <a:rPr lang="en-US" b="1" dirty="0" smtClean="0">
                <a:solidFill>
                  <a:prstClr val="black"/>
                </a:solidFill>
                <a:latin typeface="Times" panose="02020603050405020304" pitchFamily="18" charset="0"/>
                <a:cs typeface="Times" panose="02020603050405020304" pitchFamily="18" charset="0"/>
              </a:rPr>
              <a:t>rea </a:t>
            </a:r>
            <a:r>
              <a:rPr lang="en-US" b="1" dirty="0" err="1" smtClean="0">
                <a:solidFill>
                  <a:prstClr val="black"/>
                </a:solidFill>
                <a:latin typeface="Times" panose="02020603050405020304" pitchFamily="18" charset="0"/>
                <a:cs typeface="Times" panose="02020603050405020304" pitchFamily="18" charset="0"/>
              </a:rPr>
              <a:t>unei</a:t>
            </a:r>
            <a:r>
              <a:rPr lang="vi-VN" b="1" dirty="0" smtClean="0">
                <a:solidFill>
                  <a:prstClr val="black"/>
                </a:solidFill>
                <a:latin typeface="Times" panose="02020603050405020304" pitchFamily="18" charset="0"/>
                <a:cs typeface="Times" panose="02020603050405020304" pitchFamily="18" charset="0"/>
              </a:rPr>
              <a:t> </a:t>
            </a:r>
            <a:r>
              <a:rPr lang="vi-VN" b="1" dirty="0" smtClean="0">
                <a:solidFill>
                  <a:prstClr val="black"/>
                </a:solidFill>
                <a:latin typeface="Times" panose="02020603050405020304" pitchFamily="18" charset="0"/>
                <a:cs typeface="Times" panose="02020603050405020304" pitchFamily="18" charset="0"/>
              </a:rPr>
              <a:t>comunic</a:t>
            </a:r>
            <a:r>
              <a:rPr lang="ro-RO" b="1" dirty="0" smtClean="0">
                <a:solidFill>
                  <a:prstClr val="black"/>
                </a:solidFill>
                <a:latin typeface="Times" panose="02020603050405020304" pitchFamily="18" charset="0"/>
                <a:cs typeface="Times" panose="02020603050405020304" pitchFamily="18" charset="0"/>
              </a:rPr>
              <a:t>ă</a:t>
            </a:r>
            <a:r>
              <a:rPr lang="en-US" b="1" dirty="0" err="1" smtClean="0">
                <a:solidFill>
                  <a:prstClr val="black"/>
                </a:solidFill>
                <a:latin typeface="Times" panose="02020603050405020304" pitchFamily="18" charset="0"/>
                <a:cs typeface="Times" panose="02020603050405020304" pitchFamily="18" charset="0"/>
              </a:rPr>
              <a:t>ri</a:t>
            </a:r>
            <a:r>
              <a:rPr lang="en-US" b="1" dirty="0" smtClean="0">
                <a:solidFill>
                  <a:prstClr val="black"/>
                </a:solidFill>
                <a:latin typeface="Times" panose="02020603050405020304" pitchFamily="18" charset="0"/>
                <a:cs typeface="Times" panose="02020603050405020304" pitchFamily="18" charset="0"/>
              </a:rPr>
              <a:t> </a:t>
            </a:r>
            <a:r>
              <a:rPr lang="en-US" b="1" dirty="0" err="1" smtClean="0">
                <a:solidFill>
                  <a:prstClr val="black"/>
                </a:solidFill>
                <a:latin typeface="Times" panose="02020603050405020304" pitchFamily="18" charset="0"/>
                <a:cs typeface="Times" panose="02020603050405020304" pitchFamily="18" charset="0"/>
              </a:rPr>
              <a:t>comerciale</a:t>
            </a:r>
            <a:r>
              <a:rPr lang="vi-VN" b="1" dirty="0" smtClean="0">
                <a:solidFill>
                  <a:prstClr val="black"/>
                </a:solidFill>
                <a:latin typeface="Times" panose="02020603050405020304" pitchFamily="18" charset="0"/>
                <a:cs typeface="Times" panose="02020603050405020304" pitchFamily="18" charset="0"/>
              </a:rPr>
              <a:t> </a:t>
            </a:r>
            <a:r>
              <a:rPr lang="vi-VN" b="1" dirty="0">
                <a:solidFill>
                  <a:prstClr val="black"/>
                </a:solidFill>
                <a:latin typeface="Times" panose="02020603050405020304" pitchFamily="18" charset="0"/>
                <a:cs typeface="Times" panose="02020603050405020304" pitchFamily="18" charset="0"/>
              </a:rPr>
              <a:t>responsabile și </a:t>
            </a:r>
            <a:r>
              <a:rPr lang="vi-VN" b="1" dirty="0" smtClean="0">
                <a:solidFill>
                  <a:prstClr val="black"/>
                </a:solidFill>
                <a:latin typeface="Times" panose="02020603050405020304" pitchFamily="18" charset="0"/>
                <a:cs typeface="Times" panose="02020603050405020304" pitchFamily="18" charset="0"/>
              </a:rPr>
              <a:t>informative</a:t>
            </a:r>
            <a:r>
              <a:rPr lang="en-US" b="1" dirty="0" smtClean="0">
                <a:solidFill>
                  <a:prstClr val="black"/>
                </a:solidFill>
                <a:latin typeface="Times" panose="02020603050405020304" pitchFamily="18" charset="0"/>
                <a:cs typeface="Times" panose="02020603050405020304" pitchFamily="18" charset="0"/>
              </a:rPr>
              <a:t>,</a:t>
            </a:r>
            <a:r>
              <a:rPr lang="vi-VN" b="1" dirty="0" smtClean="0">
                <a:solidFill>
                  <a:prstClr val="black"/>
                </a:solidFill>
                <a:latin typeface="Times" panose="02020603050405020304" pitchFamily="18" charset="0"/>
                <a:cs typeface="Times" panose="02020603050405020304" pitchFamily="18" charset="0"/>
              </a:rPr>
              <a:t> </a:t>
            </a:r>
            <a:r>
              <a:rPr lang="ro-RO" b="1" dirty="0">
                <a:solidFill>
                  <a:prstClr val="black"/>
                </a:solidFill>
                <a:latin typeface="Times" panose="02020603050405020304" pitchFamily="18" charset="0"/>
                <a:cs typeface="Times" panose="02020603050405020304" pitchFamily="18" charset="0"/>
              </a:rPr>
              <a:t>î</a:t>
            </a:r>
            <a:r>
              <a:rPr lang="en-US" b="1" dirty="0" smtClean="0">
                <a:solidFill>
                  <a:prstClr val="black"/>
                </a:solidFill>
                <a:latin typeface="Times" panose="02020603050405020304" pitchFamily="18" charset="0"/>
                <a:cs typeface="Times" panose="02020603050405020304" pitchFamily="18" charset="0"/>
              </a:rPr>
              <a:t>n </a:t>
            </a:r>
            <a:r>
              <a:rPr lang="vi-VN" b="1" dirty="0" smtClean="0">
                <a:solidFill>
                  <a:prstClr val="black"/>
                </a:solidFill>
                <a:latin typeface="Times" panose="02020603050405020304" pitchFamily="18" charset="0"/>
                <a:cs typeface="Times" panose="02020603050405020304" pitchFamily="18" charset="0"/>
              </a:rPr>
              <a:t>conformitate </a:t>
            </a:r>
            <a:r>
              <a:rPr lang="vi-VN" b="1" dirty="0">
                <a:solidFill>
                  <a:prstClr val="black"/>
                </a:solidFill>
                <a:latin typeface="Times" panose="02020603050405020304" pitchFamily="18" charset="0"/>
                <a:cs typeface="Times" panose="02020603050405020304" pitchFamily="18" charset="0"/>
              </a:rPr>
              <a:t>cu legislația aplicabilă.</a:t>
            </a:r>
            <a:endParaRPr lang="ro-RO" b="1" dirty="0">
              <a:solidFill>
                <a:prstClr val="black"/>
              </a:solidFill>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1502316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8991600" cy="3847207"/>
          </a:xfrm>
          <a:prstGeom prst="rect">
            <a:avLst/>
          </a:prstGeom>
        </p:spPr>
        <p:txBody>
          <a:bodyPr wrap="square">
            <a:spAutoFit/>
          </a:bodyPr>
          <a:lstStyle/>
          <a:p>
            <a:pPr algn="ctr"/>
            <a:r>
              <a:rPr lang="en-US" sz="2800" b="1" dirty="0" err="1" smtClean="0">
                <a:solidFill>
                  <a:srgbClr val="00B050"/>
                </a:solidFill>
                <a:latin typeface="Times" panose="02020603050405020304" pitchFamily="18" charset="0"/>
                <a:cs typeface="Times" panose="02020603050405020304" pitchFamily="18" charset="0"/>
              </a:rPr>
              <a:t>Realiz</a:t>
            </a:r>
            <a:r>
              <a:rPr lang="ro-RO" sz="2800" b="1" dirty="0" smtClean="0">
                <a:solidFill>
                  <a:srgbClr val="00B050"/>
                </a:solidFill>
                <a:latin typeface="Times" panose="02020603050405020304" pitchFamily="18" charset="0"/>
                <a:cs typeface="Times" panose="02020603050405020304" pitchFamily="18" charset="0"/>
              </a:rPr>
              <a:t>ări recente</a:t>
            </a:r>
          </a:p>
          <a:p>
            <a:pPr algn="ctr"/>
            <a:endParaRPr lang="en-US" b="1" dirty="0" smtClean="0">
              <a:solidFill>
                <a:prstClr val="black"/>
              </a:solidFill>
              <a:latin typeface="Times" panose="02020603050405020304" pitchFamily="18" charset="0"/>
              <a:cs typeface="Times" panose="02020603050405020304" pitchFamily="18" charset="0"/>
            </a:endParaRPr>
          </a:p>
          <a:p>
            <a:pPr marL="285750" indent="-285750">
              <a:buFont typeface="Arial" pitchFamily="34" charset="0"/>
              <a:buChar char="•"/>
            </a:pPr>
            <a:endParaRPr lang="en-US" b="1" dirty="0">
              <a:solidFill>
                <a:prstClr val="black"/>
              </a:solidFill>
              <a:latin typeface="Times" panose="02020603050405020304" pitchFamily="18" charset="0"/>
              <a:cs typeface="Times" panose="02020603050405020304" pitchFamily="18" charset="0"/>
            </a:endParaRPr>
          </a:p>
          <a:p>
            <a:pPr marL="285750" indent="-285750">
              <a:buFont typeface="Arial" pitchFamily="34" charset="0"/>
              <a:buChar char="•"/>
            </a:pPr>
            <a:r>
              <a:rPr lang="ro-RO" b="1" dirty="0" smtClean="0">
                <a:solidFill>
                  <a:prstClr val="black"/>
                </a:solidFill>
                <a:latin typeface="Times" panose="02020603050405020304" pitchFamily="18" charset="0"/>
                <a:cs typeface="Times" panose="02020603050405020304" pitchFamily="18" charset="0"/>
              </a:rPr>
              <a:t>Colaborarea cu RAC și CNA pentru monitorizarea comunicărilor comerciale privind suplimentele alimentare  </a:t>
            </a:r>
            <a:endParaRPr lang="vi-VN" b="1" dirty="0">
              <a:solidFill>
                <a:prstClr val="black"/>
              </a:solidFill>
              <a:latin typeface="Times" panose="02020603050405020304" pitchFamily="18" charset="0"/>
              <a:cs typeface="Times" panose="02020603050405020304" pitchFamily="18" charset="0"/>
            </a:endParaRPr>
          </a:p>
          <a:p>
            <a:pPr marL="285750" indent="-285750">
              <a:buFont typeface="Arial" pitchFamily="34" charset="0"/>
              <a:buChar char="•"/>
            </a:pPr>
            <a:endParaRPr lang="vi-VN" b="1" dirty="0">
              <a:solidFill>
                <a:prstClr val="black"/>
              </a:solidFill>
              <a:latin typeface="Times" panose="02020603050405020304" pitchFamily="18" charset="0"/>
              <a:cs typeface="Times" panose="02020603050405020304" pitchFamily="18" charset="0"/>
            </a:endParaRPr>
          </a:p>
          <a:p>
            <a:pPr marL="285750" indent="-285750">
              <a:buFont typeface="Arial" pitchFamily="34" charset="0"/>
              <a:buChar char="•"/>
            </a:pPr>
            <a:r>
              <a:rPr lang="ro-RO" b="1" dirty="0" smtClean="0">
                <a:solidFill>
                  <a:prstClr val="black"/>
                </a:solidFill>
                <a:latin typeface="Times" panose="02020603050405020304" pitchFamily="18" charset="0"/>
                <a:cs typeface="Times" panose="02020603050405020304" pitchFamily="18" charset="0"/>
              </a:rPr>
              <a:t>Colaborarea cu Ministerul Sănătății pentru elaborarea Legii privind suplimentele alimentare</a:t>
            </a:r>
            <a:endParaRPr lang="en-US" b="1" dirty="0" smtClean="0">
              <a:solidFill>
                <a:prstClr val="black"/>
              </a:solidFill>
              <a:latin typeface="Times" panose="02020603050405020304" pitchFamily="18" charset="0"/>
              <a:cs typeface="Times" panose="02020603050405020304" pitchFamily="18" charset="0"/>
            </a:endParaRPr>
          </a:p>
          <a:p>
            <a:pPr marL="285750" indent="-285750">
              <a:buFont typeface="Arial" pitchFamily="34" charset="0"/>
              <a:buChar char="•"/>
            </a:pPr>
            <a:endParaRPr lang="en-US" b="1" dirty="0">
              <a:solidFill>
                <a:prstClr val="black"/>
              </a:solidFill>
              <a:latin typeface="Times" panose="02020603050405020304" pitchFamily="18" charset="0"/>
              <a:cs typeface="Times" panose="02020603050405020304" pitchFamily="18" charset="0"/>
            </a:endParaRPr>
          </a:p>
          <a:p>
            <a:pPr marL="285750" indent="-285750">
              <a:buFont typeface="Arial" pitchFamily="34" charset="0"/>
              <a:buChar char="•"/>
            </a:pPr>
            <a:r>
              <a:rPr lang="ro-RO" b="1" dirty="0">
                <a:solidFill>
                  <a:prstClr val="black"/>
                </a:solidFill>
                <a:latin typeface="Times" panose="02020603050405020304" pitchFamily="18" charset="0"/>
                <a:cs typeface="Times" panose="02020603050405020304" pitchFamily="18" charset="0"/>
              </a:rPr>
              <a:t>Realizarea alături de Consiliului National al Audiovizualului (CNA</a:t>
            </a:r>
            <a:r>
              <a:rPr lang="ro-RO" b="1" dirty="0" smtClean="0">
                <a:solidFill>
                  <a:prstClr val="black"/>
                </a:solidFill>
                <a:latin typeface="Times" panose="02020603050405020304" pitchFamily="18" charset="0"/>
                <a:cs typeface="Times" panose="02020603050405020304" pitchFamily="18" charset="0"/>
              </a:rPr>
              <a:t>) și Consiliului </a:t>
            </a:r>
            <a:r>
              <a:rPr lang="ro-RO" b="1" dirty="0">
                <a:solidFill>
                  <a:prstClr val="black"/>
                </a:solidFill>
                <a:latin typeface="Times" panose="02020603050405020304" pitchFamily="18" charset="0"/>
                <a:cs typeface="Times" panose="02020603050405020304" pitchFamily="18" charset="0"/>
              </a:rPr>
              <a:t>Roman pentru Publicitate (RAC) </a:t>
            </a:r>
            <a:r>
              <a:rPr lang="ro-RO" b="1" dirty="0" smtClean="0">
                <a:solidFill>
                  <a:prstClr val="black"/>
                </a:solidFill>
                <a:latin typeface="Times" panose="02020603050405020304" pitchFamily="18" charset="0"/>
                <a:cs typeface="Times" panose="02020603050405020304" pitchFamily="18" charset="0"/>
              </a:rPr>
              <a:t>pe 16 </a:t>
            </a:r>
            <a:r>
              <a:rPr lang="ro-RO" b="1" dirty="0">
                <a:solidFill>
                  <a:prstClr val="black"/>
                </a:solidFill>
                <a:latin typeface="Times" panose="02020603050405020304" pitchFamily="18" charset="0"/>
                <a:cs typeface="Times" panose="02020603050405020304" pitchFamily="18" charset="0"/>
              </a:rPr>
              <a:t>octombrie </a:t>
            </a:r>
            <a:r>
              <a:rPr lang="ro-RO" b="1" dirty="0" smtClean="0">
                <a:solidFill>
                  <a:prstClr val="black"/>
                </a:solidFill>
                <a:latin typeface="Times" panose="02020603050405020304" pitchFamily="18" charset="0"/>
                <a:cs typeface="Times" panose="02020603050405020304" pitchFamily="18" charset="0"/>
              </a:rPr>
              <a:t>2013(Ziua mondială </a:t>
            </a:r>
            <a:r>
              <a:rPr lang="ro-RO" b="1" dirty="0">
                <a:solidFill>
                  <a:prstClr val="black"/>
                </a:solidFill>
                <a:latin typeface="Times" panose="02020603050405020304" pitchFamily="18" charset="0"/>
                <a:cs typeface="Times" panose="02020603050405020304" pitchFamily="18" charset="0"/>
              </a:rPr>
              <a:t>a </a:t>
            </a:r>
            <a:r>
              <a:rPr lang="ro-RO" b="1" dirty="0" smtClean="0">
                <a:solidFill>
                  <a:prstClr val="black"/>
                </a:solidFill>
                <a:latin typeface="Times" panose="02020603050405020304" pitchFamily="18" charset="0"/>
                <a:cs typeface="Times" panose="02020603050405020304" pitchFamily="18" charset="0"/>
              </a:rPr>
              <a:t>alimentației) a </a:t>
            </a:r>
            <a:r>
              <a:rPr lang="ro-RO" b="1" dirty="0">
                <a:solidFill>
                  <a:prstClr val="black"/>
                </a:solidFill>
                <a:latin typeface="Times" panose="02020603050405020304" pitchFamily="18" charset="0"/>
                <a:cs typeface="Times" panose="02020603050405020304" pitchFamily="18" charset="0"/>
              </a:rPr>
              <a:t>unei mese rotunde </a:t>
            </a:r>
            <a:r>
              <a:rPr lang="ro-RO" b="1" dirty="0" smtClean="0">
                <a:solidFill>
                  <a:prstClr val="black"/>
                </a:solidFill>
                <a:latin typeface="Times" panose="02020603050405020304" pitchFamily="18" charset="0"/>
                <a:cs typeface="Times" panose="02020603050405020304" pitchFamily="18" charset="0"/>
              </a:rPr>
              <a:t>cu tema: Particularitățile comunicării </a:t>
            </a:r>
            <a:r>
              <a:rPr lang="ro-RO" b="1" dirty="0">
                <a:solidFill>
                  <a:prstClr val="black"/>
                </a:solidFill>
                <a:latin typeface="Times" panose="02020603050405020304" pitchFamily="18" charset="0"/>
                <a:cs typeface="Times" panose="02020603050405020304" pitchFamily="18" charset="0"/>
              </a:rPr>
              <a:t>comerciale pentru </a:t>
            </a:r>
            <a:r>
              <a:rPr lang="ro-RO" b="1" dirty="0" smtClean="0">
                <a:solidFill>
                  <a:prstClr val="black"/>
                </a:solidFill>
                <a:latin typeface="Times" panose="02020603050405020304" pitchFamily="18" charset="0"/>
                <a:cs typeface="Times" panose="02020603050405020304" pitchFamily="18" charset="0"/>
              </a:rPr>
              <a:t>suplimente </a:t>
            </a:r>
            <a:r>
              <a:rPr lang="ro-RO" b="1" dirty="0">
                <a:solidFill>
                  <a:prstClr val="black"/>
                </a:solidFill>
                <a:latin typeface="Times" panose="02020603050405020304" pitchFamily="18" charset="0"/>
                <a:cs typeface="Times" panose="02020603050405020304" pitchFamily="18" charset="0"/>
              </a:rPr>
              <a:t>alimentare.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2564618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5447645"/>
          </a:xfrm>
          <a:prstGeom prst="rect">
            <a:avLst/>
          </a:prstGeom>
        </p:spPr>
        <p:txBody>
          <a:bodyPr wrap="square">
            <a:spAutoFit/>
          </a:bodyPr>
          <a:lstStyle/>
          <a:p>
            <a:pPr algn="ctr"/>
            <a:r>
              <a:rPr lang="ro-RO" sz="2800" b="1" dirty="0" smtClean="0">
                <a:solidFill>
                  <a:srgbClr val="00B050"/>
                </a:solidFill>
                <a:latin typeface="Times" panose="02020603050405020304" pitchFamily="18" charset="0"/>
                <a:cs typeface="Times" panose="02020603050405020304" pitchFamily="18" charset="0"/>
              </a:rPr>
              <a:t>Sesizări 2013(sursă RAC)</a:t>
            </a:r>
          </a:p>
          <a:p>
            <a:endParaRPr lang="ro-RO" sz="2800" b="1" dirty="0">
              <a:solidFill>
                <a:srgbClr val="00B050"/>
              </a:solidFill>
              <a:latin typeface="Times" panose="02020603050405020304" pitchFamily="18" charset="0"/>
              <a:cs typeface="Times" panose="02020603050405020304" pitchFamily="18" charset="0"/>
            </a:endParaRPr>
          </a:p>
          <a:p>
            <a:endParaRPr lang="ro-RO" sz="2800" b="1" dirty="0">
              <a:solidFill>
                <a:srgbClr val="00B050"/>
              </a:solidFill>
              <a:latin typeface="Times" panose="02020603050405020304" pitchFamily="18" charset="0"/>
              <a:cs typeface="Times" panose="02020603050405020304" pitchFamily="18" charset="0"/>
            </a:endParaRPr>
          </a:p>
          <a:p>
            <a:r>
              <a:rPr lang="ro-RO" b="1" dirty="0" smtClean="0">
                <a:latin typeface="Times" panose="02020603050405020304" pitchFamily="18" charset="0"/>
                <a:cs typeface="Times" panose="02020603050405020304" pitchFamily="18" charset="0"/>
              </a:rPr>
              <a:t>˃ 15 sesizări privind suplimentele alimentare</a:t>
            </a:r>
          </a:p>
          <a:p>
            <a:endParaRPr lang="en-US" sz="2800" b="1" dirty="0" smtClean="0">
              <a:solidFill>
                <a:srgbClr val="00B050"/>
              </a:solidFill>
              <a:latin typeface="Times" panose="02020603050405020304" pitchFamily="18" charset="0"/>
              <a:cs typeface="Times" panose="02020603050405020304" pitchFamily="18" charset="0"/>
            </a:endParaRPr>
          </a:p>
          <a:p>
            <a:endParaRPr lang="en-US" sz="2800" b="1" dirty="0" smtClean="0">
              <a:solidFill>
                <a:srgbClr val="00B050"/>
              </a:solidFill>
              <a:latin typeface="Times" panose="02020603050405020304" pitchFamily="18" charset="0"/>
              <a:cs typeface="Times" panose="02020603050405020304" pitchFamily="18" charset="0"/>
            </a:endParaRPr>
          </a:p>
          <a:p>
            <a:r>
              <a:rPr lang="en-US" b="1" dirty="0" smtClean="0">
                <a:solidFill>
                  <a:srgbClr val="00B050"/>
                </a:solidFill>
                <a:latin typeface="Times" panose="02020603050405020304" pitchFamily="18" charset="0"/>
                <a:cs typeface="Times" panose="02020603050405020304" pitchFamily="18" charset="0"/>
              </a:rPr>
              <a:t>Din 2013 PRISA </a:t>
            </a:r>
            <a:r>
              <a:rPr lang="en-US" b="1" dirty="0" err="1" smtClean="0">
                <a:solidFill>
                  <a:srgbClr val="00B050"/>
                </a:solidFill>
                <a:latin typeface="Times" panose="02020603050405020304" pitchFamily="18" charset="0"/>
                <a:cs typeface="Times" panose="02020603050405020304" pitchFamily="18" charset="0"/>
              </a:rPr>
              <a:t>este</a:t>
            </a:r>
            <a:r>
              <a:rPr lang="en-US" b="1" dirty="0" smtClean="0">
                <a:solidFill>
                  <a:srgbClr val="00B050"/>
                </a:solidFill>
                <a:latin typeface="Times" panose="02020603050405020304" pitchFamily="18" charset="0"/>
                <a:cs typeface="Times" panose="02020603050405020304" pitchFamily="18" charset="0"/>
              </a:rPr>
              <a:t> </a:t>
            </a:r>
            <a:r>
              <a:rPr lang="en-US" b="1" dirty="0" err="1" smtClean="0">
                <a:solidFill>
                  <a:srgbClr val="00B050"/>
                </a:solidFill>
                <a:latin typeface="Times" panose="02020603050405020304" pitchFamily="18" charset="0"/>
                <a:cs typeface="Times" panose="02020603050405020304" pitchFamily="18" charset="0"/>
              </a:rPr>
              <a:t>membru</a:t>
            </a:r>
            <a:r>
              <a:rPr lang="en-US" b="1" dirty="0">
                <a:solidFill>
                  <a:srgbClr val="00B050"/>
                </a:solidFill>
                <a:latin typeface="Times" panose="02020603050405020304" pitchFamily="18" charset="0"/>
                <a:cs typeface="Times" panose="02020603050405020304" pitchFamily="18" charset="0"/>
              </a:rPr>
              <a:t> RAC(</a:t>
            </a:r>
            <a:r>
              <a:rPr lang="en-US" b="1" dirty="0" err="1">
                <a:solidFill>
                  <a:srgbClr val="00B050"/>
                </a:solidFill>
                <a:latin typeface="Times" panose="02020603050405020304" pitchFamily="18" charset="0"/>
                <a:cs typeface="Times" panose="02020603050405020304" pitchFamily="18" charset="0"/>
              </a:rPr>
              <a:t>Consiliul</a:t>
            </a:r>
            <a:r>
              <a:rPr lang="en-US" b="1" dirty="0">
                <a:solidFill>
                  <a:srgbClr val="00B050"/>
                </a:solidFill>
                <a:latin typeface="Times" panose="02020603050405020304" pitchFamily="18" charset="0"/>
                <a:cs typeface="Times" panose="02020603050405020304" pitchFamily="18" charset="0"/>
              </a:rPr>
              <a:t> Roman pentru </a:t>
            </a:r>
            <a:r>
              <a:rPr lang="en-US" b="1" dirty="0" smtClean="0">
                <a:solidFill>
                  <a:srgbClr val="00B050"/>
                </a:solidFill>
                <a:latin typeface="Times" panose="02020603050405020304" pitchFamily="18" charset="0"/>
                <a:cs typeface="Times" panose="02020603050405020304" pitchFamily="18" charset="0"/>
              </a:rPr>
              <a:t>Publicitate).</a:t>
            </a:r>
          </a:p>
          <a:p>
            <a:endParaRPr lang="en-US" b="1" dirty="0" smtClean="0">
              <a:solidFill>
                <a:srgbClr val="00B050"/>
              </a:solidFill>
              <a:latin typeface="Times" panose="02020603050405020304" pitchFamily="18" charset="0"/>
              <a:cs typeface="Times" panose="02020603050405020304" pitchFamily="18" charset="0"/>
            </a:endParaRPr>
          </a:p>
          <a:p>
            <a:endParaRPr lang="en-US" b="1" dirty="0">
              <a:solidFill>
                <a:srgbClr val="00B050"/>
              </a:solidFill>
              <a:latin typeface="Times" panose="02020603050405020304" pitchFamily="18" charset="0"/>
              <a:cs typeface="Times" panose="02020603050405020304" pitchFamily="18" charset="0"/>
            </a:endParaRPr>
          </a:p>
          <a:p>
            <a:r>
              <a:rPr lang="en-US" b="1" dirty="0" smtClean="0">
                <a:solidFill>
                  <a:srgbClr val="00B050"/>
                </a:solidFill>
                <a:latin typeface="Times" panose="02020603050405020304" pitchFamily="18" charset="0"/>
                <a:cs typeface="Times" panose="02020603050405020304" pitchFamily="18" charset="0"/>
              </a:rPr>
              <a:t>2013 – A </a:t>
            </a:r>
            <a:r>
              <a:rPr lang="en-US" b="1" dirty="0" err="1" smtClean="0">
                <a:solidFill>
                  <a:srgbClr val="00B050"/>
                </a:solidFill>
                <a:latin typeface="Times" panose="02020603050405020304" pitchFamily="18" charset="0"/>
                <a:cs typeface="Times" panose="02020603050405020304" pitchFamily="18" charset="0"/>
              </a:rPr>
              <a:t>fost</a:t>
            </a:r>
            <a:r>
              <a:rPr lang="en-US" b="1" dirty="0" smtClean="0">
                <a:solidFill>
                  <a:srgbClr val="00B050"/>
                </a:solidFill>
                <a:latin typeface="Times" panose="02020603050405020304" pitchFamily="18" charset="0"/>
                <a:cs typeface="Times" panose="02020603050405020304" pitchFamily="18" charset="0"/>
              </a:rPr>
              <a:t> </a:t>
            </a:r>
            <a:r>
              <a:rPr lang="en-US" b="1" dirty="0" err="1" smtClean="0">
                <a:solidFill>
                  <a:srgbClr val="00B050"/>
                </a:solidFill>
                <a:latin typeface="Times" panose="02020603050405020304" pitchFamily="18" charset="0"/>
                <a:cs typeface="Times" panose="02020603050405020304" pitchFamily="18" charset="0"/>
              </a:rPr>
              <a:t>anexat</a:t>
            </a:r>
            <a:r>
              <a:rPr lang="en-US" b="1" dirty="0" smtClean="0">
                <a:solidFill>
                  <a:srgbClr val="00B050"/>
                </a:solidFill>
                <a:latin typeface="Times" panose="02020603050405020304" pitchFamily="18" charset="0"/>
                <a:cs typeface="Times" panose="02020603050405020304" pitchFamily="18" charset="0"/>
              </a:rPr>
              <a:t> la </a:t>
            </a:r>
            <a:r>
              <a:rPr lang="en-US" b="1" dirty="0" err="1" smtClean="0">
                <a:solidFill>
                  <a:srgbClr val="00B050"/>
                </a:solidFill>
                <a:latin typeface="Times" panose="02020603050405020304" pitchFamily="18" charset="0"/>
                <a:cs typeface="Times" panose="02020603050405020304" pitchFamily="18" charset="0"/>
              </a:rPr>
              <a:t>Codul</a:t>
            </a:r>
            <a:r>
              <a:rPr lang="en-US" b="1" dirty="0" smtClean="0">
                <a:solidFill>
                  <a:srgbClr val="00B050"/>
                </a:solidFill>
                <a:latin typeface="Times" panose="02020603050405020304" pitchFamily="18" charset="0"/>
                <a:cs typeface="Times" panose="02020603050405020304" pitchFamily="18" charset="0"/>
              </a:rPr>
              <a:t> </a:t>
            </a:r>
            <a:r>
              <a:rPr lang="en-US" b="1" dirty="0">
                <a:solidFill>
                  <a:srgbClr val="00B050"/>
                </a:solidFill>
                <a:latin typeface="Times" panose="02020603050405020304" pitchFamily="18" charset="0"/>
                <a:cs typeface="Times" panose="02020603050405020304" pitchFamily="18" charset="0"/>
              </a:rPr>
              <a:t>de </a:t>
            </a:r>
            <a:r>
              <a:rPr lang="en-US" b="1" dirty="0" err="1">
                <a:solidFill>
                  <a:srgbClr val="00B050"/>
                </a:solidFill>
                <a:latin typeface="Times" panose="02020603050405020304" pitchFamily="18" charset="0"/>
                <a:cs typeface="Times" panose="02020603050405020304" pitchFamily="18" charset="0"/>
              </a:rPr>
              <a:t>practica</a:t>
            </a:r>
            <a:r>
              <a:rPr lang="en-US" b="1" dirty="0">
                <a:solidFill>
                  <a:srgbClr val="00B050"/>
                </a:solidFill>
                <a:latin typeface="Times" panose="02020603050405020304" pitchFamily="18" charset="0"/>
                <a:cs typeface="Times" panose="02020603050405020304" pitchFamily="18" charset="0"/>
              </a:rPr>
              <a:t> in </a:t>
            </a:r>
            <a:r>
              <a:rPr lang="en-US" b="1" dirty="0" err="1" smtClean="0">
                <a:solidFill>
                  <a:srgbClr val="00B050"/>
                </a:solidFill>
                <a:latin typeface="Times" panose="02020603050405020304" pitchFamily="18" charset="0"/>
                <a:cs typeface="Times" panose="02020603050405020304" pitchFamily="18" charset="0"/>
              </a:rPr>
              <a:t>publicitate</a:t>
            </a:r>
            <a:r>
              <a:rPr lang="en-US" b="1" dirty="0" smtClean="0">
                <a:solidFill>
                  <a:srgbClr val="00B050"/>
                </a:solidFill>
                <a:latin typeface="Times" panose="02020603050405020304" pitchFamily="18" charset="0"/>
                <a:cs typeface="Times" panose="02020603050405020304" pitchFamily="18" charset="0"/>
              </a:rPr>
              <a:t> RAC </a:t>
            </a:r>
            <a:r>
              <a:rPr lang="en-US" b="1" dirty="0" err="1" smtClean="0">
                <a:solidFill>
                  <a:srgbClr val="00B050"/>
                </a:solidFill>
                <a:latin typeface="Times" panose="02020603050405020304" pitchFamily="18" charset="0"/>
                <a:cs typeface="Times" panose="02020603050405020304" pitchFamily="18" charset="0"/>
              </a:rPr>
              <a:t>si</a:t>
            </a:r>
            <a:r>
              <a:rPr lang="en-US" b="1" dirty="0" smtClean="0">
                <a:solidFill>
                  <a:srgbClr val="00B050"/>
                </a:solidFill>
                <a:latin typeface="Times" panose="02020603050405020304" pitchFamily="18" charset="0"/>
                <a:cs typeface="Times" panose="02020603050405020304" pitchFamily="18" charset="0"/>
              </a:rPr>
              <a:t> “</a:t>
            </a:r>
            <a:r>
              <a:rPr lang="en-US" b="1" dirty="0" err="1" smtClean="0">
                <a:solidFill>
                  <a:srgbClr val="00B050"/>
                </a:solidFill>
                <a:latin typeface="Times" panose="02020603050405020304" pitchFamily="18" charset="0"/>
                <a:cs typeface="Times" panose="02020603050405020304" pitchFamily="18" charset="0"/>
              </a:rPr>
              <a:t>Codul</a:t>
            </a:r>
            <a:r>
              <a:rPr lang="en-US" b="1" dirty="0" smtClean="0">
                <a:solidFill>
                  <a:srgbClr val="00B050"/>
                </a:solidFill>
                <a:latin typeface="Times" panose="02020603050405020304" pitchFamily="18" charset="0"/>
                <a:cs typeface="Times" panose="02020603050405020304" pitchFamily="18" charset="0"/>
              </a:rPr>
              <a:t> </a:t>
            </a:r>
            <a:r>
              <a:rPr lang="en-US" b="1" dirty="0">
                <a:solidFill>
                  <a:srgbClr val="00B050"/>
                </a:solidFill>
                <a:latin typeface="Times" panose="02020603050405020304" pitchFamily="18" charset="0"/>
                <a:cs typeface="Times" panose="02020603050405020304" pitchFamily="18" charset="0"/>
              </a:rPr>
              <a:t>de </a:t>
            </a:r>
            <a:r>
              <a:rPr lang="en-US" b="1" dirty="0" err="1">
                <a:solidFill>
                  <a:srgbClr val="00B050"/>
                </a:solidFill>
                <a:latin typeface="Times" panose="02020603050405020304" pitchFamily="18" charset="0"/>
                <a:cs typeface="Times" panose="02020603050405020304" pitchFamily="18" charset="0"/>
              </a:rPr>
              <a:t>Bune</a:t>
            </a:r>
            <a:r>
              <a:rPr lang="en-US" b="1" dirty="0">
                <a:solidFill>
                  <a:srgbClr val="00B050"/>
                </a:solidFill>
                <a:latin typeface="Times" panose="02020603050405020304" pitchFamily="18" charset="0"/>
                <a:cs typeface="Times" panose="02020603050405020304" pitchFamily="18" charset="0"/>
              </a:rPr>
              <a:t> </a:t>
            </a:r>
            <a:r>
              <a:rPr lang="en-US" b="1" dirty="0" err="1">
                <a:solidFill>
                  <a:srgbClr val="00B050"/>
                </a:solidFill>
                <a:latin typeface="Times" panose="02020603050405020304" pitchFamily="18" charset="0"/>
                <a:cs typeface="Times" panose="02020603050405020304" pitchFamily="18" charset="0"/>
              </a:rPr>
              <a:t>Practici</a:t>
            </a:r>
            <a:r>
              <a:rPr lang="en-US" b="1" dirty="0">
                <a:solidFill>
                  <a:srgbClr val="00B050"/>
                </a:solidFill>
                <a:latin typeface="Times" panose="02020603050405020304" pitchFamily="18" charset="0"/>
                <a:cs typeface="Times" panose="02020603050405020304" pitchFamily="18" charset="0"/>
              </a:rPr>
              <a:t> </a:t>
            </a:r>
            <a:r>
              <a:rPr lang="en-US" b="1" dirty="0" err="1">
                <a:solidFill>
                  <a:srgbClr val="00B050"/>
                </a:solidFill>
                <a:latin typeface="Times" panose="02020603050405020304" pitchFamily="18" charset="0"/>
                <a:cs typeface="Times" panose="02020603050405020304" pitchFamily="18" charset="0"/>
              </a:rPr>
              <a:t>în</a:t>
            </a:r>
            <a:r>
              <a:rPr lang="en-US" b="1" dirty="0">
                <a:solidFill>
                  <a:srgbClr val="00B050"/>
                </a:solidFill>
                <a:latin typeface="Times" panose="02020603050405020304" pitchFamily="18" charset="0"/>
                <a:cs typeface="Times" panose="02020603050405020304" pitchFamily="18" charset="0"/>
              </a:rPr>
              <a:t> </a:t>
            </a:r>
            <a:r>
              <a:rPr lang="en-US" b="1" dirty="0" err="1">
                <a:solidFill>
                  <a:srgbClr val="00B050"/>
                </a:solidFill>
                <a:latin typeface="Times" panose="02020603050405020304" pitchFamily="18" charset="0"/>
                <a:cs typeface="Times" panose="02020603050405020304" pitchFamily="18" charset="0"/>
              </a:rPr>
              <a:t>Etichetarea</a:t>
            </a:r>
            <a:r>
              <a:rPr lang="en-US" b="1" dirty="0">
                <a:solidFill>
                  <a:srgbClr val="00B050"/>
                </a:solidFill>
                <a:latin typeface="Times" panose="02020603050405020304" pitchFamily="18" charset="0"/>
                <a:cs typeface="Times" panose="02020603050405020304" pitchFamily="18" charset="0"/>
              </a:rPr>
              <a:t> </a:t>
            </a:r>
            <a:r>
              <a:rPr lang="en-US" b="1" dirty="0" err="1">
                <a:solidFill>
                  <a:srgbClr val="00B050"/>
                </a:solidFill>
                <a:latin typeface="Times" panose="02020603050405020304" pitchFamily="18" charset="0"/>
                <a:cs typeface="Times" panose="02020603050405020304" pitchFamily="18" charset="0"/>
              </a:rPr>
              <a:t>și</a:t>
            </a:r>
            <a:r>
              <a:rPr lang="en-US" b="1" dirty="0">
                <a:solidFill>
                  <a:srgbClr val="00B050"/>
                </a:solidFill>
                <a:latin typeface="Times" panose="02020603050405020304" pitchFamily="18" charset="0"/>
                <a:cs typeface="Times" panose="02020603050405020304" pitchFamily="18" charset="0"/>
              </a:rPr>
              <a:t> </a:t>
            </a:r>
            <a:r>
              <a:rPr lang="en-US" b="1" dirty="0" err="1">
                <a:solidFill>
                  <a:srgbClr val="00B050"/>
                </a:solidFill>
                <a:latin typeface="Times" panose="02020603050405020304" pitchFamily="18" charset="0"/>
                <a:cs typeface="Times" panose="02020603050405020304" pitchFamily="18" charset="0"/>
              </a:rPr>
              <a:t>Publicitatea</a:t>
            </a:r>
            <a:r>
              <a:rPr lang="en-US" b="1" dirty="0">
                <a:solidFill>
                  <a:srgbClr val="00B050"/>
                </a:solidFill>
                <a:latin typeface="Times" panose="02020603050405020304" pitchFamily="18" charset="0"/>
                <a:cs typeface="Times" panose="02020603050405020304" pitchFamily="18" charset="0"/>
              </a:rPr>
              <a:t> </a:t>
            </a:r>
            <a:r>
              <a:rPr lang="en-US" b="1" dirty="0" err="1">
                <a:solidFill>
                  <a:srgbClr val="00B050"/>
                </a:solidFill>
                <a:latin typeface="Times" panose="02020603050405020304" pitchFamily="18" charset="0"/>
                <a:cs typeface="Times" panose="02020603050405020304" pitchFamily="18" charset="0"/>
              </a:rPr>
              <a:t>Suplimentelor</a:t>
            </a:r>
            <a:r>
              <a:rPr lang="en-US" b="1" dirty="0">
                <a:solidFill>
                  <a:srgbClr val="00B050"/>
                </a:solidFill>
                <a:latin typeface="Times" panose="02020603050405020304" pitchFamily="18" charset="0"/>
                <a:cs typeface="Times" panose="02020603050405020304" pitchFamily="18" charset="0"/>
              </a:rPr>
              <a:t> </a:t>
            </a:r>
            <a:r>
              <a:rPr lang="en-US" b="1" dirty="0" err="1" smtClean="0">
                <a:solidFill>
                  <a:srgbClr val="00B050"/>
                </a:solidFill>
                <a:latin typeface="Times" panose="02020603050405020304" pitchFamily="18" charset="0"/>
                <a:cs typeface="Times" panose="02020603050405020304" pitchFamily="18" charset="0"/>
              </a:rPr>
              <a:t>Alimentare</a:t>
            </a:r>
            <a:r>
              <a:rPr lang="en-US" b="1" dirty="0" smtClean="0">
                <a:solidFill>
                  <a:srgbClr val="00B050"/>
                </a:solidFill>
                <a:latin typeface="Times" panose="02020603050405020304" pitchFamily="18" charset="0"/>
                <a:cs typeface="Times" panose="02020603050405020304" pitchFamily="18" charset="0"/>
              </a:rPr>
              <a:t>” PRISA</a:t>
            </a:r>
            <a:endParaRPr lang="en-US" b="1" dirty="0">
              <a:solidFill>
                <a:srgbClr val="00B050"/>
              </a:solidFill>
              <a:latin typeface="Times" panose="02020603050405020304" pitchFamily="18" charset="0"/>
              <a:cs typeface="Times" panose="02020603050405020304" pitchFamily="18" charset="0"/>
            </a:endParaRPr>
          </a:p>
          <a:p>
            <a:r>
              <a:rPr lang="en-US" b="1" dirty="0" smtClean="0">
                <a:solidFill>
                  <a:srgbClr val="00B050"/>
                </a:solidFill>
                <a:latin typeface="Times" panose="02020603050405020304" pitchFamily="18" charset="0"/>
                <a:cs typeface="Times" panose="02020603050405020304" pitchFamily="18" charset="0"/>
              </a:rPr>
              <a:t> </a:t>
            </a:r>
          </a:p>
          <a:p>
            <a:endParaRPr lang="en-US" b="1" dirty="0">
              <a:solidFill>
                <a:srgbClr val="00B050"/>
              </a:solidFill>
              <a:latin typeface="Times" panose="02020603050405020304" pitchFamily="18" charset="0"/>
              <a:cs typeface="Times" panose="02020603050405020304" pitchFamily="18" charset="0"/>
            </a:endParaRPr>
          </a:p>
          <a:p>
            <a:endParaRPr lang="ro-RO" b="1" dirty="0">
              <a:solidFill>
                <a:srgbClr val="00B050"/>
              </a:solidFill>
              <a:latin typeface="Times" panose="02020603050405020304" pitchFamily="18" charset="0"/>
              <a:cs typeface="Times" panose="02020603050405020304" pitchFamily="18" charset="0"/>
            </a:endParaRPr>
          </a:p>
          <a:p>
            <a:endParaRPr lang="ro-RO" sz="2800" b="1" dirty="0" smtClean="0">
              <a:solidFill>
                <a:srgbClr val="00B050"/>
              </a:solidFill>
              <a:latin typeface="Times" panose="02020603050405020304" pitchFamily="18" charset="0"/>
              <a:cs typeface="Times" panose="02020603050405020304" pitchFamily="18" charset="0"/>
            </a:endParaRPr>
          </a:p>
          <a:p>
            <a:endParaRPr lang="ro-RO" b="1" dirty="0">
              <a:solidFill>
                <a:prstClr val="black"/>
              </a:solidFill>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1412430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73383"/>
            <a:ext cx="9144000" cy="3908762"/>
          </a:xfrm>
          <a:prstGeom prst="rect">
            <a:avLst/>
          </a:prstGeom>
        </p:spPr>
        <p:txBody>
          <a:bodyPr wrap="square">
            <a:spAutoFit/>
          </a:bodyPr>
          <a:lstStyle/>
          <a:p>
            <a:r>
              <a:rPr lang="ro-RO" sz="2800" b="1" dirty="0" smtClean="0">
                <a:solidFill>
                  <a:srgbClr val="00B050"/>
                </a:solidFill>
                <a:latin typeface="Times" panose="02020603050405020304" pitchFamily="18" charset="0"/>
                <a:ea typeface="Calibri"/>
                <a:cs typeface="Times" panose="02020603050405020304" pitchFamily="18" charset="0"/>
              </a:rPr>
              <a:t>PRISA 2013</a:t>
            </a:r>
            <a:endParaRPr lang="ro-RO" sz="2800" b="1" dirty="0">
              <a:solidFill>
                <a:srgbClr val="00B050"/>
              </a:solidFill>
              <a:latin typeface="Times" panose="02020603050405020304" pitchFamily="18" charset="0"/>
              <a:ea typeface="Calibri"/>
              <a:cs typeface="Times" panose="02020603050405020304" pitchFamily="18" charset="0"/>
            </a:endParaRPr>
          </a:p>
          <a:p>
            <a:endParaRPr lang="ro-RO" sz="2800" b="1" dirty="0" smtClean="0">
              <a:solidFill>
                <a:srgbClr val="00B050"/>
              </a:solidFill>
              <a:latin typeface="Times" panose="02020603050405020304" pitchFamily="18" charset="0"/>
              <a:ea typeface="Calibri"/>
              <a:cs typeface="Times" panose="02020603050405020304" pitchFamily="18" charset="0"/>
            </a:endParaRPr>
          </a:p>
          <a:p>
            <a:endParaRPr lang="ro-RO" sz="2400" dirty="0">
              <a:latin typeface="Times" panose="02020603050405020304" pitchFamily="18" charset="0"/>
              <a:ea typeface="Calibri"/>
              <a:cs typeface="Times" panose="02020603050405020304" pitchFamily="18" charset="0"/>
            </a:endParaRPr>
          </a:p>
          <a:p>
            <a:pPr marL="457200" indent="-457200">
              <a:buAutoNum type="arabicPeriod"/>
            </a:pPr>
            <a:r>
              <a:rPr lang="en-US" sz="2400" b="1" dirty="0" smtClean="0">
                <a:latin typeface="Times" panose="02020603050405020304" pitchFamily="18" charset="0"/>
                <a:ea typeface="Calibri"/>
                <a:cs typeface="Times" panose="02020603050405020304" pitchFamily="18" charset="0"/>
              </a:rPr>
              <a:t>Cod </a:t>
            </a:r>
            <a:r>
              <a:rPr lang="en-US" sz="2400" b="1" dirty="0">
                <a:latin typeface="Times" panose="02020603050405020304" pitchFamily="18" charset="0"/>
                <a:ea typeface="Calibri"/>
                <a:cs typeface="Times" panose="02020603050405020304" pitchFamily="18" charset="0"/>
              </a:rPr>
              <a:t>de </a:t>
            </a:r>
            <a:r>
              <a:rPr lang="en-US" sz="2400" b="1" dirty="0" smtClean="0">
                <a:latin typeface="Times" panose="02020603050405020304" pitchFamily="18" charset="0"/>
                <a:ea typeface="Calibri"/>
                <a:cs typeface="Times" panose="02020603050405020304" pitchFamily="18" charset="0"/>
              </a:rPr>
              <a:t>etic</a:t>
            </a:r>
            <a:r>
              <a:rPr lang="ro-RO" sz="2400" b="1" dirty="0" smtClean="0">
                <a:latin typeface="Times" panose="02020603050405020304" pitchFamily="18" charset="0"/>
                <a:ea typeface="Calibri"/>
                <a:cs typeface="Times" panose="02020603050405020304" pitchFamily="18" charset="0"/>
              </a:rPr>
              <a:t>ă PRISA</a:t>
            </a:r>
            <a:r>
              <a:rPr lang="en-US" sz="2400" b="1" dirty="0" smtClean="0">
                <a:latin typeface="Times" panose="02020603050405020304" pitchFamily="18" charset="0"/>
                <a:ea typeface="Calibri"/>
                <a:cs typeface="Times" panose="02020603050405020304" pitchFamily="18" charset="0"/>
              </a:rPr>
              <a:t> </a:t>
            </a:r>
            <a:endParaRPr lang="ro-RO" sz="2400" b="1" dirty="0" smtClean="0">
              <a:latin typeface="Times" panose="02020603050405020304" pitchFamily="18" charset="0"/>
              <a:ea typeface="Calibri"/>
              <a:cs typeface="Times" panose="02020603050405020304" pitchFamily="18" charset="0"/>
            </a:endParaRPr>
          </a:p>
          <a:p>
            <a:pPr marL="457200" indent="-457200">
              <a:buAutoNum type="arabicPeriod"/>
            </a:pPr>
            <a:endParaRPr lang="ro-RO" sz="2400" b="1" dirty="0">
              <a:latin typeface="Times" panose="02020603050405020304" pitchFamily="18" charset="0"/>
              <a:ea typeface="Calibri"/>
              <a:cs typeface="Times" panose="02020603050405020304" pitchFamily="18" charset="0"/>
            </a:endParaRPr>
          </a:p>
          <a:p>
            <a:pPr marL="457200" indent="-457200">
              <a:buAutoNum type="arabicPeriod"/>
            </a:pPr>
            <a:endParaRPr lang="ro-RO" sz="2400" b="1" dirty="0" smtClean="0">
              <a:latin typeface="Times" panose="02020603050405020304" pitchFamily="18" charset="0"/>
              <a:ea typeface="Calibri"/>
              <a:cs typeface="Times" panose="02020603050405020304" pitchFamily="18" charset="0"/>
            </a:endParaRPr>
          </a:p>
          <a:p>
            <a:pPr marL="457200" indent="-457200">
              <a:buAutoNum type="arabicPeriod"/>
            </a:pPr>
            <a:r>
              <a:rPr lang="en-US" sz="2400" b="1" dirty="0">
                <a:latin typeface="Times" panose="02020603050405020304" pitchFamily="18" charset="0"/>
                <a:ea typeface="Calibri"/>
                <a:cs typeface="Times" panose="02020603050405020304" pitchFamily="18" charset="0"/>
              </a:rPr>
              <a:t>Cod </a:t>
            </a:r>
            <a:r>
              <a:rPr lang="ro-RO" sz="2400" b="1" dirty="0">
                <a:latin typeface="Times" panose="02020603050405020304" pitchFamily="18" charset="0"/>
                <a:ea typeface="Calibri"/>
                <a:cs typeface="Times" panose="02020603050405020304" pitchFamily="18" charset="0"/>
              </a:rPr>
              <a:t>de</a:t>
            </a:r>
            <a:r>
              <a:rPr lang="en-US" sz="2400" b="1" dirty="0">
                <a:latin typeface="Times" panose="02020603050405020304" pitchFamily="18" charset="0"/>
                <a:ea typeface="Calibri"/>
                <a:cs typeface="Times" panose="02020603050405020304" pitchFamily="18" charset="0"/>
              </a:rPr>
              <a:t> </a:t>
            </a:r>
            <a:r>
              <a:rPr lang="ro-RO" sz="2400" b="1" dirty="0">
                <a:latin typeface="Times" panose="02020603050405020304" pitchFamily="18" charset="0"/>
                <a:ea typeface="Calibri"/>
                <a:cs typeface="Times" panose="02020603050405020304" pitchFamily="18" charset="0"/>
              </a:rPr>
              <a:t>B</a:t>
            </a:r>
            <a:r>
              <a:rPr lang="en-US" sz="2400" b="1" dirty="0" err="1">
                <a:latin typeface="Times" panose="02020603050405020304" pitchFamily="18" charset="0"/>
                <a:ea typeface="Calibri"/>
                <a:cs typeface="Times" panose="02020603050405020304" pitchFamily="18" charset="0"/>
              </a:rPr>
              <a:t>une</a:t>
            </a:r>
            <a:r>
              <a:rPr lang="en-US" sz="2400" b="1" dirty="0">
                <a:latin typeface="Times" panose="02020603050405020304" pitchFamily="18" charset="0"/>
                <a:ea typeface="Calibri"/>
                <a:cs typeface="Times" panose="02020603050405020304" pitchFamily="18" charset="0"/>
              </a:rPr>
              <a:t> </a:t>
            </a:r>
            <a:r>
              <a:rPr lang="ro-RO" sz="2400" b="1" dirty="0">
                <a:latin typeface="Times" panose="02020603050405020304" pitchFamily="18" charset="0"/>
                <a:ea typeface="Calibri"/>
                <a:cs typeface="Times" panose="02020603050405020304" pitchFamily="18" charset="0"/>
              </a:rPr>
              <a:t>P</a:t>
            </a:r>
            <a:r>
              <a:rPr lang="en-US" sz="2400" b="1" dirty="0" err="1">
                <a:latin typeface="Times" panose="02020603050405020304" pitchFamily="18" charset="0"/>
                <a:ea typeface="Calibri"/>
                <a:cs typeface="Times" panose="02020603050405020304" pitchFamily="18" charset="0"/>
              </a:rPr>
              <a:t>ractic</a:t>
            </a:r>
            <a:r>
              <a:rPr lang="ro-RO" sz="2400" b="1" dirty="0">
                <a:latin typeface="Times" panose="02020603050405020304" pitchFamily="18" charset="0"/>
                <a:ea typeface="Calibri"/>
                <a:cs typeface="Times" panose="02020603050405020304" pitchFamily="18" charset="0"/>
              </a:rPr>
              <a:t>i</a:t>
            </a:r>
            <a:r>
              <a:rPr lang="en-US" sz="2400" b="1" dirty="0">
                <a:latin typeface="Times" panose="02020603050405020304" pitchFamily="18" charset="0"/>
                <a:ea typeface="Calibri"/>
                <a:cs typeface="Times" panose="02020603050405020304" pitchFamily="18" charset="0"/>
              </a:rPr>
              <a:t> </a:t>
            </a:r>
            <a:r>
              <a:rPr lang="ro-RO" sz="2400" b="1" dirty="0">
                <a:latin typeface="Times" panose="02020603050405020304" pitchFamily="18" charset="0"/>
                <a:ea typeface="Calibri"/>
                <a:cs typeface="Times" panose="02020603050405020304" pitchFamily="18" charset="0"/>
              </a:rPr>
              <a:t>î</a:t>
            </a:r>
            <a:r>
              <a:rPr lang="en-US" sz="2400" b="1" dirty="0">
                <a:latin typeface="Times" panose="02020603050405020304" pitchFamily="18" charset="0"/>
                <a:ea typeface="Calibri"/>
                <a:cs typeface="Times" panose="02020603050405020304" pitchFamily="18" charset="0"/>
              </a:rPr>
              <a:t>n </a:t>
            </a:r>
            <a:r>
              <a:rPr lang="ro-RO" sz="2400" b="1" dirty="0">
                <a:latin typeface="Times" panose="02020603050405020304" pitchFamily="18" charset="0"/>
                <a:ea typeface="Calibri"/>
                <a:cs typeface="Times" panose="02020603050405020304" pitchFamily="18" charset="0"/>
              </a:rPr>
              <a:t>E</a:t>
            </a:r>
            <a:r>
              <a:rPr lang="en-US" sz="2400" b="1" dirty="0" err="1">
                <a:latin typeface="Times" panose="02020603050405020304" pitchFamily="18" charset="0"/>
                <a:ea typeface="Calibri"/>
                <a:cs typeface="Times" panose="02020603050405020304" pitchFamily="18" charset="0"/>
              </a:rPr>
              <a:t>tichetarea</a:t>
            </a:r>
            <a:r>
              <a:rPr lang="en-US" sz="2400" b="1" dirty="0">
                <a:latin typeface="Times" panose="02020603050405020304" pitchFamily="18" charset="0"/>
                <a:ea typeface="Calibri"/>
                <a:cs typeface="Times" panose="02020603050405020304" pitchFamily="18" charset="0"/>
              </a:rPr>
              <a:t> </a:t>
            </a:r>
            <a:r>
              <a:rPr lang="ro-RO" sz="2400" b="1" dirty="0">
                <a:latin typeface="Times" panose="02020603050405020304" pitchFamily="18" charset="0"/>
                <a:ea typeface="Calibri"/>
                <a:cs typeface="Times" panose="02020603050405020304" pitchFamily="18" charset="0"/>
              </a:rPr>
              <a:t>ș</a:t>
            </a:r>
            <a:r>
              <a:rPr lang="en-US" sz="2400" b="1" dirty="0" err="1">
                <a:latin typeface="Times" panose="02020603050405020304" pitchFamily="18" charset="0"/>
                <a:ea typeface="Calibri"/>
                <a:cs typeface="Times" panose="02020603050405020304" pitchFamily="18" charset="0"/>
              </a:rPr>
              <a:t>i</a:t>
            </a:r>
            <a:r>
              <a:rPr lang="en-US" sz="2400" b="1" dirty="0">
                <a:latin typeface="Times" panose="02020603050405020304" pitchFamily="18" charset="0"/>
                <a:ea typeface="Calibri"/>
                <a:cs typeface="Times" panose="02020603050405020304" pitchFamily="18" charset="0"/>
              </a:rPr>
              <a:t> </a:t>
            </a:r>
            <a:r>
              <a:rPr lang="ro-RO" sz="2400" b="1" dirty="0">
                <a:latin typeface="Times" panose="02020603050405020304" pitchFamily="18" charset="0"/>
                <a:ea typeface="Calibri"/>
                <a:cs typeface="Times" panose="02020603050405020304" pitchFamily="18" charset="0"/>
              </a:rPr>
              <a:t>P</a:t>
            </a:r>
            <a:r>
              <a:rPr lang="en-US" sz="2400" b="1" dirty="0" err="1">
                <a:latin typeface="Times" panose="02020603050405020304" pitchFamily="18" charset="0"/>
                <a:ea typeface="Calibri"/>
                <a:cs typeface="Times" panose="02020603050405020304" pitchFamily="18" charset="0"/>
              </a:rPr>
              <a:t>ublicitatea</a:t>
            </a:r>
            <a:r>
              <a:rPr lang="en-US" sz="2400" b="1" dirty="0">
                <a:latin typeface="Times" panose="02020603050405020304" pitchFamily="18" charset="0"/>
                <a:ea typeface="Calibri"/>
                <a:cs typeface="Times" panose="02020603050405020304" pitchFamily="18" charset="0"/>
              </a:rPr>
              <a:t> </a:t>
            </a:r>
            <a:r>
              <a:rPr lang="ro-RO" sz="2400" b="1" dirty="0">
                <a:latin typeface="Times" panose="02020603050405020304" pitchFamily="18" charset="0"/>
                <a:ea typeface="Calibri"/>
                <a:cs typeface="Times" panose="02020603050405020304" pitchFamily="18" charset="0"/>
              </a:rPr>
              <a:t>S</a:t>
            </a:r>
            <a:r>
              <a:rPr lang="en-US" sz="2400" b="1" dirty="0" err="1">
                <a:latin typeface="Times" panose="02020603050405020304" pitchFamily="18" charset="0"/>
                <a:ea typeface="Calibri"/>
                <a:cs typeface="Times" panose="02020603050405020304" pitchFamily="18" charset="0"/>
              </a:rPr>
              <a:t>uplimentelor</a:t>
            </a:r>
            <a:r>
              <a:rPr lang="en-US" sz="2400" b="1" dirty="0">
                <a:latin typeface="Times" panose="02020603050405020304" pitchFamily="18" charset="0"/>
                <a:ea typeface="Calibri"/>
                <a:cs typeface="Times" panose="02020603050405020304" pitchFamily="18" charset="0"/>
              </a:rPr>
              <a:t> </a:t>
            </a:r>
            <a:r>
              <a:rPr lang="ro-RO" sz="2400" b="1" dirty="0">
                <a:latin typeface="Times" panose="02020603050405020304" pitchFamily="18" charset="0"/>
                <a:ea typeface="Calibri"/>
                <a:cs typeface="Times" panose="02020603050405020304" pitchFamily="18" charset="0"/>
              </a:rPr>
              <a:t>A</a:t>
            </a:r>
            <a:r>
              <a:rPr lang="en-US" sz="2400" b="1" dirty="0" err="1" smtClean="0">
                <a:latin typeface="Times" panose="02020603050405020304" pitchFamily="18" charset="0"/>
                <a:ea typeface="Calibri"/>
                <a:cs typeface="Times" panose="02020603050405020304" pitchFamily="18" charset="0"/>
              </a:rPr>
              <a:t>limentar</a:t>
            </a:r>
            <a:r>
              <a:rPr lang="ro-RO" sz="2400" b="1" dirty="0" smtClean="0">
                <a:latin typeface="Times" panose="02020603050405020304" pitchFamily="18" charset="0"/>
                <a:ea typeface="Calibri"/>
                <a:cs typeface="Times" panose="02020603050405020304" pitchFamily="18" charset="0"/>
              </a:rPr>
              <a:t>e</a:t>
            </a:r>
          </a:p>
          <a:p>
            <a:endParaRPr lang="ro-RO" sz="2400" b="1" dirty="0">
              <a:latin typeface="Times" panose="02020603050405020304" pitchFamily="18" charset="0"/>
              <a:ea typeface="Calibri"/>
              <a:cs typeface="Times" panose="02020603050405020304" pitchFamily="18" charset="0"/>
            </a:endParaRPr>
          </a:p>
          <a:p>
            <a:endParaRPr lang="en-US" sz="2400" b="1" dirty="0">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846683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
        <p:nvSpPr>
          <p:cNvPr id="4" name="Rectangle 3"/>
          <p:cNvSpPr/>
          <p:nvPr/>
        </p:nvSpPr>
        <p:spPr>
          <a:xfrm>
            <a:off x="55418" y="304800"/>
            <a:ext cx="9067800" cy="5355312"/>
          </a:xfrm>
          <a:prstGeom prst="rect">
            <a:avLst/>
          </a:prstGeom>
        </p:spPr>
        <p:txBody>
          <a:bodyPr wrap="square">
            <a:spAutoFit/>
          </a:bodyPr>
          <a:lstStyle/>
          <a:p>
            <a:pPr lvl="0"/>
            <a:r>
              <a:rPr lang="en-US" sz="2400" b="1" dirty="0">
                <a:solidFill>
                  <a:srgbClr val="00B050"/>
                </a:solidFill>
                <a:latin typeface="Times" panose="02020603050405020304" pitchFamily="18" charset="0"/>
                <a:ea typeface="Calibri"/>
                <a:cs typeface="Times" panose="02020603050405020304" pitchFamily="18" charset="0"/>
              </a:rPr>
              <a:t>Cod </a:t>
            </a:r>
            <a:r>
              <a:rPr lang="ro-RO" sz="2400" b="1" dirty="0">
                <a:solidFill>
                  <a:srgbClr val="00B050"/>
                </a:solidFill>
                <a:latin typeface="Times" panose="02020603050405020304" pitchFamily="18" charset="0"/>
                <a:ea typeface="Calibri"/>
                <a:cs typeface="Times" panose="02020603050405020304" pitchFamily="18" charset="0"/>
              </a:rPr>
              <a:t>de</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B</a:t>
            </a:r>
            <a:r>
              <a:rPr lang="en-US" sz="2400" b="1" dirty="0" err="1">
                <a:solidFill>
                  <a:srgbClr val="00B050"/>
                </a:solidFill>
                <a:latin typeface="Times" panose="02020603050405020304" pitchFamily="18" charset="0"/>
                <a:ea typeface="Calibri"/>
                <a:cs typeface="Times" panose="02020603050405020304" pitchFamily="18" charset="0"/>
              </a:rPr>
              <a:t>une</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P</a:t>
            </a:r>
            <a:r>
              <a:rPr lang="en-US" sz="2400" b="1" dirty="0" err="1">
                <a:solidFill>
                  <a:srgbClr val="00B050"/>
                </a:solidFill>
                <a:latin typeface="Times" panose="02020603050405020304" pitchFamily="18" charset="0"/>
                <a:ea typeface="Calibri"/>
                <a:cs typeface="Times" panose="02020603050405020304" pitchFamily="18" charset="0"/>
              </a:rPr>
              <a:t>ractic</a:t>
            </a:r>
            <a:r>
              <a:rPr lang="ro-RO" sz="2400" b="1" dirty="0">
                <a:solidFill>
                  <a:srgbClr val="00B050"/>
                </a:solidFill>
                <a:latin typeface="Times" panose="02020603050405020304" pitchFamily="18" charset="0"/>
                <a:ea typeface="Calibri"/>
                <a:cs typeface="Times" panose="02020603050405020304" pitchFamily="18" charset="0"/>
              </a:rPr>
              <a:t>i</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î</a:t>
            </a:r>
            <a:r>
              <a:rPr lang="en-US" sz="2400" b="1" dirty="0">
                <a:solidFill>
                  <a:srgbClr val="00B050"/>
                </a:solidFill>
                <a:latin typeface="Times" panose="02020603050405020304" pitchFamily="18" charset="0"/>
                <a:ea typeface="Calibri"/>
                <a:cs typeface="Times" panose="02020603050405020304" pitchFamily="18" charset="0"/>
              </a:rPr>
              <a:t>n </a:t>
            </a:r>
            <a:r>
              <a:rPr lang="ro-RO" sz="2400" b="1" dirty="0">
                <a:solidFill>
                  <a:srgbClr val="00B050"/>
                </a:solidFill>
                <a:latin typeface="Times" panose="02020603050405020304" pitchFamily="18" charset="0"/>
                <a:ea typeface="Calibri"/>
                <a:cs typeface="Times" panose="02020603050405020304" pitchFamily="18" charset="0"/>
              </a:rPr>
              <a:t>E</a:t>
            </a:r>
            <a:r>
              <a:rPr lang="en-US" sz="2400" b="1" dirty="0" err="1">
                <a:solidFill>
                  <a:srgbClr val="00B050"/>
                </a:solidFill>
                <a:latin typeface="Times" panose="02020603050405020304" pitchFamily="18" charset="0"/>
                <a:ea typeface="Calibri"/>
                <a:cs typeface="Times" panose="02020603050405020304" pitchFamily="18" charset="0"/>
              </a:rPr>
              <a:t>tichetarea</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ș</a:t>
            </a:r>
            <a:r>
              <a:rPr lang="en-US" sz="2400" b="1" dirty="0" err="1">
                <a:solidFill>
                  <a:srgbClr val="00B050"/>
                </a:solidFill>
                <a:latin typeface="Times" panose="02020603050405020304" pitchFamily="18" charset="0"/>
                <a:ea typeface="Calibri"/>
                <a:cs typeface="Times" panose="02020603050405020304" pitchFamily="18" charset="0"/>
              </a:rPr>
              <a:t>i</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P</a:t>
            </a:r>
            <a:r>
              <a:rPr lang="en-US" sz="2400" b="1" dirty="0" err="1">
                <a:solidFill>
                  <a:srgbClr val="00B050"/>
                </a:solidFill>
                <a:latin typeface="Times" panose="02020603050405020304" pitchFamily="18" charset="0"/>
                <a:ea typeface="Calibri"/>
                <a:cs typeface="Times" panose="02020603050405020304" pitchFamily="18" charset="0"/>
              </a:rPr>
              <a:t>ublicitatea</a:t>
            </a:r>
            <a:r>
              <a:rPr lang="en-US" sz="2400" b="1" dirty="0">
                <a:solidFill>
                  <a:srgbClr val="00B050"/>
                </a:solidFill>
                <a:latin typeface="Times" panose="02020603050405020304" pitchFamily="18" charset="0"/>
                <a:ea typeface="Calibri"/>
                <a:cs typeface="Times" panose="02020603050405020304" pitchFamily="18" charset="0"/>
              </a:rPr>
              <a:t> </a:t>
            </a:r>
            <a:endParaRPr lang="ro-RO" sz="2400" b="1" dirty="0" smtClean="0">
              <a:solidFill>
                <a:srgbClr val="00B050"/>
              </a:solidFill>
              <a:latin typeface="Times" panose="02020603050405020304" pitchFamily="18" charset="0"/>
              <a:ea typeface="Calibri"/>
              <a:cs typeface="Times" panose="02020603050405020304" pitchFamily="18" charset="0"/>
            </a:endParaRPr>
          </a:p>
          <a:p>
            <a:pPr lvl="0"/>
            <a:r>
              <a:rPr lang="ro-RO" sz="2400" b="1" dirty="0" smtClean="0">
                <a:solidFill>
                  <a:srgbClr val="00B050"/>
                </a:solidFill>
                <a:latin typeface="Times" panose="02020603050405020304" pitchFamily="18" charset="0"/>
                <a:ea typeface="Calibri"/>
                <a:cs typeface="Times" panose="02020603050405020304" pitchFamily="18" charset="0"/>
              </a:rPr>
              <a:t>S</a:t>
            </a:r>
            <a:r>
              <a:rPr lang="en-US" sz="2400" b="1" dirty="0" err="1">
                <a:solidFill>
                  <a:srgbClr val="00B050"/>
                </a:solidFill>
                <a:latin typeface="Times" panose="02020603050405020304" pitchFamily="18" charset="0"/>
                <a:ea typeface="Calibri"/>
                <a:cs typeface="Times" panose="02020603050405020304" pitchFamily="18" charset="0"/>
              </a:rPr>
              <a:t>uplimentelor</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A</a:t>
            </a:r>
            <a:r>
              <a:rPr lang="en-US" sz="2400" b="1" dirty="0" err="1">
                <a:solidFill>
                  <a:srgbClr val="00B050"/>
                </a:solidFill>
                <a:latin typeface="Times" panose="02020603050405020304" pitchFamily="18" charset="0"/>
                <a:ea typeface="Calibri"/>
                <a:cs typeface="Times" panose="02020603050405020304" pitchFamily="18" charset="0"/>
              </a:rPr>
              <a:t>limentar</a:t>
            </a:r>
            <a:r>
              <a:rPr lang="ro-RO" sz="2400" b="1" dirty="0" smtClean="0">
                <a:solidFill>
                  <a:srgbClr val="00B050"/>
                </a:solidFill>
                <a:latin typeface="Times" panose="02020603050405020304" pitchFamily="18" charset="0"/>
                <a:ea typeface="Calibri"/>
                <a:cs typeface="Times" panose="02020603050405020304" pitchFamily="18" charset="0"/>
              </a:rPr>
              <a:t>e</a:t>
            </a:r>
          </a:p>
          <a:p>
            <a:pPr lvl="0"/>
            <a:endParaRPr lang="ro-RO" sz="2400" b="1" dirty="0" smtClean="0">
              <a:solidFill>
                <a:srgbClr val="00B050"/>
              </a:solidFill>
              <a:latin typeface="Times" panose="02020603050405020304" pitchFamily="18" charset="0"/>
              <a:ea typeface="Calibri"/>
              <a:cs typeface="Times" panose="02020603050405020304" pitchFamily="18" charset="0"/>
            </a:endParaRPr>
          </a:p>
          <a:p>
            <a:pPr marL="457200" lvl="0" indent="-457200">
              <a:buFontTx/>
              <a:buAutoNum type="arabicPeriod"/>
            </a:pPr>
            <a:endParaRPr lang="ro-RO" sz="2400" b="1" dirty="0" smtClean="0">
              <a:solidFill>
                <a:srgbClr val="00B050"/>
              </a:solidFill>
              <a:latin typeface="Times" panose="02020603050405020304" pitchFamily="18" charset="0"/>
              <a:ea typeface="Calibri"/>
              <a:cs typeface="Times" panose="02020603050405020304" pitchFamily="18" charset="0"/>
            </a:endParaRPr>
          </a:p>
          <a:p>
            <a:pPr marL="457200" lvl="0" indent="-457200">
              <a:buFontTx/>
              <a:buAutoNum type="arabicPeriod"/>
            </a:pPr>
            <a:endParaRPr lang="ro-RO" sz="2400" b="1" dirty="0">
              <a:solidFill>
                <a:srgbClr val="00B050"/>
              </a:solidFill>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r>
              <a:rPr lang="vi-VN" b="1" dirty="0" smtClean="0">
                <a:latin typeface="Times" panose="02020603050405020304" pitchFamily="18" charset="0"/>
                <a:ea typeface="Calibri"/>
                <a:cs typeface="Times" panose="02020603050405020304" pitchFamily="18" charset="0"/>
              </a:rPr>
              <a:t>Sunt </a:t>
            </a:r>
            <a:r>
              <a:rPr lang="vi-VN" b="1" dirty="0">
                <a:latin typeface="Times" panose="02020603050405020304" pitchFamily="18" charset="0"/>
                <a:ea typeface="Calibri"/>
                <a:cs typeface="Times" panose="02020603050405020304" pitchFamily="18" charset="0"/>
              </a:rPr>
              <a:t>inacceptabile informațiile care, într-o parte a unui anunț publicitar, inclusiv ilustrații, induc în eroare, chiar dacă acestea sunt modificate sau contrazise în altă parte</a:t>
            </a:r>
            <a:r>
              <a:rPr lang="vi-VN" b="1" dirty="0" smtClean="0">
                <a:latin typeface="Times" panose="02020603050405020304" pitchFamily="18" charset="0"/>
                <a:ea typeface="Calibri"/>
                <a:cs typeface="Times" panose="02020603050405020304" pitchFamily="18" charset="0"/>
              </a:rPr>
              <a:t>.</a:t>
            </a:r>
            <a:endParaRPr lang="ro-RO" b="1" dirty="0" smtClean="0">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endParaRPr lang="vi-VN" dirty="0">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r>
              <a:rPr lang="vi-VN" dirty="0" smtClean="0">
                <a:latin typeface="Times" panose="02020603050405020304" pitchFamily="18" charset="0"/>
                <a:ea typeface="Calibri"/>
                <a:cs typeface="Times" panose="02020603050405020304" pitchFamily="18" charset="0"/>
              </a:rPr>
              <a:t>Toate </a:t>
            </a:r>
            <a:r>
              <a:rPr lang="vi-VN" dirty="0">
                <a:latin typeface="Times" panose="02020603050405020304" pitchFamily="18" charset="0"/>
                <a:ea typeface="Calibri"/>
                <a:cs typeface="Times" panose="02020603050405020304" pitchFamily="18" charset="0"/>
              </a:rPr>
              <a:t>descrierile, afirmațiile și comparațiile care se referă la fapte constatabile în mod </a:t>
            </a:r>
            <a:r>
              <a:rPr lang="vi-VN" dirty="0" smtClean="0">
                <a:latin typeface="Times" panose="02020603050405020304" pitchFamily="18" charset="0"/>
                <a:ea typeface="Calibri"/>
                <a:cs typeface="Times" panose="02020603050405020304" pitchFamily="18" charset="0"/>
              </a:rPr>
              <a:t>obiectiv, </a:t>
            </a:r>
            <a:r>
              <a:rPr lang="vi-VN" b="1" dirty="0">
                <a:latin typeface="Times" panose="02020603050405020304" pitchFamily="18" charset="0"/>
                <a:ea typeface="Calibri"/>
                <a:cs typeface="Times" panose="02020603050405020304" pitchFamily="18" charset="0"/>
              </a:rPr>
              <a:t>trebuie să fie fundamentate</a:t>
            </a:r>
            <a:r>
              <a:rPr lang="vi-VN" dirty="0" smtClean="0">
                <a:latin typeface="Times" panose="02020603050405020304" pitchFamily="18" charset="0"/>
                <a:ea typeface="Calibri"/>
                <a:cs typeface="Times" panose="02020603050405020304" pitchFamily="18" charset="0"/>
              </a:rPr>
              <a:t>.</a:t>
            </a:r>
            <a:endParaRPr lang="ro-RO" dirty="0" smtClean="0">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endParaRPr lang="vi-VN" dirty="0">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r>
              <a:rPr lang="ro-RO" dirty="0" smtClean="0">
                <a:latin typeface="Times" panose="02020603050405020304" pitchFamily="18" charset="0"/>
                <a:ea typeface="Calibri"/>
                <a:cs typeface="Times" panose="02020603050405020304" pitchFamily="18" charset="0"/>
              </a:rPr>
              <a:t>N</a:t>
            </a:r>
            <a:r>
              <a:rPr lang="vi-VN" dirty="0" smtClean="0">
                <a:latin typeface="Times" panose="02020603050405020304" pitchFamily="18" charset="0"/>
                <a:ea typeface="Calibri"/>
                <a:cs typeface="Times" panose="02020603050405020304" pitchFamily="18" charset="0"/>
              </a:rPr>
              <a:t>ici </a:t>
            </a:r>
            <a:r>
              <a:rPr lang="vi-VN" dirty="0">
                <a:latin typeface="Times" panose="02020603050405020304" pitchFamily="18" charset="0"/>
                <a:ea typeface="Calibri"/>
                <a:cs typeface="Times" panose="02020603050405020304" pitchFamily="18" charset="0"/>
              </a:rPr>
              <a:t>o comunicare comercială </a:t>
            </a:r>
            <a:r>
              <a:rPr lang="vi-VN" b="1" dirty="0">
                <a:latin typeface="Times" panose="02020603050405020304" pitchFamily="18" charset="0"/>
                <a:ea typeface="Calibri"/>
                <a:cs typeface="Times" panose="02020603050405020304" pitchFamily="18" charset="0"/>
              </a:rPr>
              <a:t>nu trebuie să încurajeze</a:t>
            </a:r>
            <a:r>
              <a:rPr lang="vi-VN" dirty="0">
                <a:latin typeface="Times" panose="02020603050405020304" pitchFamily="18" charset="0"/>
                <a:ea typeface="Calibri"/>
                <a:cs typeface="Times" panose="02020603050405020304" pitchFamily="18" charset="0"/>
              </a:rPr>
              <a:t>, în mod direct sau indirect, </a:t>
            </a:r>
            <a:r>
              <a:rPr lang="vi-VN" b="1" dirty="0">
                <a:latin typeface="Times" panose="02020603050405020304" pitchFamily="18" charset="0"/>
                <a:ea typeface="Calibri"/>
                <a:cs typeface="Times" panose="02020603050405020304" pitchFamily="18" charset="0"/>
              </a:rPr>
              <a:t>utilizarea nediscriminatorie, inutilă sau excesivă a suplimentului alimentar în cauză</a:t>
            </a:r>
            <a:r>
              <a:rPr lang="vi-VN" b="1" dirty="0" smtClean="0">
                <a:latin typeface="Times" panose="02020603050405020304" pitchFamily="18" charset="0"/>
                <a:ea typeface="Calibri"/>
                <a:cs typeface="Times" panose="02020603050405020304" pitchFamily="18" charset="0"/>
              </a:rPr>
              <a:t>.</a:t>
            </a:r>
            <a:endParaRPr lang="ro-RO" b="1" dirty="0" smtClean="0">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endParaRPr lang="vi-VN" b="1" dirty="0">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r>
              <a:rPr lang="vi-VN" dirty="0" smtClean="0">
                <a:latin typeface="Times" panose="02020603050405020304" pitchFamily="18" charset="0"/>
                <a:ea typeface="Calibri"/>
                <a:cs typeface="Times" panose="02020603050405020304" pitchFamily="18" charset="0"/>
              </a:rPr>
              <a:t>Comunicările </a:t>
            </a:r>
            <a:r>
              <a:rPr lang="vi-VN" dirty="0">
                <a:latin typeface="Times" panose="02020603050405020304" pitchFamily="18" charset="0"/>
                <a:ea typeface="Calibri"/>
                <a:cs typeface="Times" panose="02020603050405020304" pitchFamily="18" charset="0"/>
              </a:rPr>
              <a:t>comerciale trebuie să se deosebească clar de materialele </a:t>
            </a:r>
            <a:r>
              <a:rPr lang="vi-VN" dirty="0" smtClean="0">
                <a:latin typeface="Times" panose="02020603050405020304" pitchFamily="18" charset="0"/>
                <a:ea typeface="Calibri"/>
                <a:cs typeface="Times" panose="02020603050405020304" pitchFamily="18" charset="0"/>
              </a:rPr>
              <a:t>editoria</a:t>
            </a:r>
            <a:r>
              <a:rPr lang="ro-RO" dirty="0" smtClean="0">
                <a:latin typeface="Times" panose="02020603050405020304" pitchFamily="18" charset="0"/>
                <a:ea typeface="Calibri"/>
                <a:cs typeface="Times" panose="02020603050405020304" pitchFamily="18" charset="0"/>
              </a:rPr>
              <a:t>le.</a:t>
            </a:r>
          </a:p>
          <a:p>
            <a:pPr lvl="0"/>
            <a:endParaRPr lang="ro-RO" sz="2400" b="1" dirty="0">
              <a:latin typeface="Times" panose="02020603050405020304" pitchFamily="18" charset="0"/>
              <a:ea typeface="Calibri"/>
              <a:cs typeface="Times" panose="02020603050405020304" pitchFamily="18" charset="0"/>
            </a:endParaRPr>
          </a:p>
        </p:txBody>
      </p:sp>
    </p:spTree>
    <p:extLst>
      <p:ext uri="{BB962C8B-B14F-4D97-AF65-F5344CB8AC3E}">
        <p14:creationId xmlns:p14="http://schemas.microsoft.com/office/powerpoint/2010/main" val="2253743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927" y="419100"/>
            <a:ext cx="7208535" cy="12573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rgbClr val="00B050"/>
                </a:solidFill>
                <a:latin typeface="Times" panose="02020603050405020304" pitchFamily="18" charset="0"/>
                <a:cs typeface="Times" panose="02020603050405020304" pitchFamily="18" charset="0"/>
              </a:rPr>
              <a:t>De </a:t>
            </a:r>
            <a:r>
              <a:rPr lang="en-US" sz="3600" b="1" dirty="0" err="1" smtClean="0">
                <a:solidFill>
                  <a:srgbClr val="00B050"/>
                </a:solidFill>
                <a:latin typeface="Times" panose="02020603050405020304" pitchFamily="18" charset="0"/>
                <a:cs typeface="Times" panose="02020603050405020304" pitchFamily="18" charset="0"/>
              </a:rPr>
              <a:t>ce</a:t>
            </a:r>
            <a:r>
              <a:rPr lang="ro-RO" sz="3600" b="1" dirty="0" smtClean="0">
                <a:solidFill>
                  <a:srgbClr val="00B050"/>
                </a:solidFill>
                <a:latin typeface="Times" panose="02020603050405020304" pitchFamily="18" charset="0"/>
                <a:cs typeface="Times" panose="02020603050405020304" pitchFamily="18" charset="0"/>
              </a:rPr>
              <a:t> </a:t>
            </a:r>
            <a:r>
              <a:rPr lang="en-US" sz="3600" b="1" dirty="0" err="1" smtClean="0">
                <a:solidFill>
                  <a:srgbClr val="00B050"/>
                </a:solidFill>
                <a:latin typeface="Times" panose="02020603050405020304" pitchFamily="18" charset="0"/>
                <a:cs typeface="Times" panose="02020603050405020304" pitchFamily="18" charset="0"/>
              </a:rPr>
              <a:t>este</a:t>
            </a:r>
            <a:r>
              <a:rPr lang="en-US" sz="3600" b="1" dirty="0" smtClean="0">
                <a:solidFill>
                  <a:srgbClr val="00B050"/>
                </a:solidFill>
                <a:latin typeface="Times" panose="02020603050405020304" pitchFamily="18" charset="0"/>
                <a:cs typeface="Times" panose="02020603050405020304" pitchFamily="18" charset="0"/>
              </a:rPr>
              <a:t> </a:t>
            </a:r>
            <a:r>
              <a:rPr lang="en-US" sz="3600" b="1" dirty="0" err="1" smtClean="0">
                <a:solidFill>
                  <a:srgbClr val="00B050"/>
                </a:solidFill>
                <a:latin typeface="Times" panose="02020603050405020304" pitchFamily="18" charset="0"/>
                <a:cs typeface="Times" panose="02020603050405020304" pitchFamily="18" charset="0"/>
              </a:rPr>
              <a:t>nevoie</a:t>
            </a:r>
            <a:r>
              <a:rPr lang="en-US" sz="3600" b="1" dirty="0" smtClean="0">
                <a:solidFill>
                  <a:srgbClr val="00B050"/>
                </a:solidFill>
                <a:latin typeface="Times" panose="02020603050405020304" pitchFamily="18" charset="0"/>
                <a:cs typeface="Times" panose="02020603050405020304" pitchFamily="18" charset="0"/>
              </a:rPr>
              <a:t> de </a:t>
            </a:r>
            <a:r>
              <a:rPr lang="ro-RO" sz="3600" b="1" dirty="0" smtClean="0">
                <a:solidFill>
                  <a:srgbClr val="00B050"/>
                </a:solidFill>
                <a:latin typeface="Times" panose="02020603050405020304" pitchFamily="18" charset="0"/>
                <a:cs typeface="Times" panose="02020603050405020304" pitchFamily="18" charset="0"/>
              </a:rPr>
              <a:t>suplimente alimentare</a:t>
            </a:r>
            <a:r>
              <a:rPr lang="en-US" sz="3600" b="1" dirty="0" smtClean="0">
                <a:solidFill>
                  <a:srgbClr val="00B050"/>
                </a:solidFill>
                <a:latin typeface="Times" panose="02020603050405020304" pitchFamily="18" charset="0"/>
                <a:cs typeface="Times" panose="02020603050405020304" pitchFamily="18" charset="0"/>
              </a:rPr>
              <a:t>?</a:t>
            </a:r>
            <a:endParaRPr lang="en-US" sz="3600" b="1" dirty="0">
              <a:solidFill>
                <a:srgbClr val="00B050"/>
              </a:solidFill>
              <a:latin typeface="Times" panose="02020603050405020304" pitchFamily="18" charset="0"/>
              <a:cs typeface="Times" panose="02020603050405020304" pitchFamily="18" charset="0"/>
            </a:endParaRPr>
          </a:p>
        </p:txBody>
      </p:sp>
      <p:sp>
        <p:nvSpPr>
          <p:cNvPr id="6" name="Content Placeholder 2"/>
          <p:cNvSpPr txBox="1">
            <a:spLocks/>
          </p:cNvSpPr>
          <p:nvPr/>
        </p:nvSpPr>
        <p:spPr>
          <a:xfrm>
            <a:off x="34636" y="1905000"/>
            <a:ext cx="9137073" cy="3657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Times New Roman" pitchFamily="18" charset="0"/>
              <a:buAutoNum type="arabicPeriod"/>
            </a:pPr>
            <a:r>
              <a:rPr lang="ro-RO" altLang="en-US" sz="1800" dirty="0" smtClean="0">
                <a:latin typeface="Times" panose="02020603050405020304" pitchFamily="18" charset="0"/>
                <a:cs typeface="Times" panose="02020603050405020304" pitchFamily="18" charset="0"/>
              </a:rPr>
              <a:t>Procesarea, depozitarea și transportul  alimentelor reduce semnificativ cantitatea de nutrienţi existenţi în mod natural în alimente</a:t>
            </a:r>
          </a:p>
          <a:p>
            <a:pPr marL="514350" indent="-514350">
              <a:buFont typeface="Times New Roman" pitchFamily="18" charset="0"/>
              <a:buAutoNum type="arabicPeriod"/>
            </a:pPr>
            <a:endParaRPr lang="ro-RO" altLang="en-US" sz="1800" dirty="0" smtClean="0">
              <a:latin typeface="Times" panose="02020603050405020304" pitchFamily="18" charset="0"/>
              <a:cs typeface="Times" panose="02020603050405020304" pitchFamily="18" charset="0"/>
            </a:endParaRPr>
          </a:p>
          <a:p>
            <a:pPr marL="514350" indent="-514350">
              <a:buFont typeface="Times New Roman" pitchFamily="18" charset="0"/>
              <a:buAutoNum type="arabicPeriod"/>
            </a:pPr>
            <a:r>
              <a:rPr lang="ro-RO" altLang="en-US" sz="1800" dirty="0" smtClean="0">
                <a:latin typeface="Times" panose="02020603050405020304" pitchFamily="18" charset="0"/>
                <a:cs typeface="Times" panose="02020603050405020304" pitchFamily="18" charset="0"/>
              </a:rPr>
              <a:t>Numeroasele xenobiotice din mediul habitual al omului care acced în organism prin : alimente, apă, aer (e.g. pesticide, hidrocarburi policiclice, micotoxine, hormoni steroizi, antibiotice etc.) </a:t>
            </a:r>
          </a:p>
          <a:p>
            <a:pPr marL="514350" indent="-514350">
              <a:buFont typeface="Times New Roman" pitchFamily="18" charset="0"/>
              <a:buAutoNum type="arabicPeriod"/>
            </a:pPr>
            <a:endParaRPr lang="ro-RO" altLang="en-US" sz="1800" dirty="0" smtClean="0">
              <a:latin typeface="Times" panose="02020603050405020304" pitchFamily="18" charset="0"/>
              <a:cs typeface="Times" panose="02020603050405020304" pitchFamily="18" charset="0"/>
            </a:endParaRPr>
          </a:p>
          <a:p>
            <a:pPr marL="514350" indent="-514350">
              <a:buFont typeface="Times New Roman" pitchFamily="18" charset="0"/>
              <a:buAutoNum type="arabicPeriod"/>
            </a:pPr>
            <a:r>
              <a:rPr lang="ro-RO" altLang="en-US" sz="1800" dirty="0" smtClean="0">
                <a:latin typeface="Times" panose="02020603050405020304" pitchFamily="18" charset="0"/>
                <a:cs typeface="Times" panose="02020603050405020304" pitchFamily="18" charset="0"/>
              </a:rPr>
              <a:t>Stresul </a:t>
            </a:r>
          </a:p>
          <a:p>
            <a:pPr marL="514350" indent="-514350">
              <a:buFont typeface="Times New Roman" pitchFamily="18" charset="0"/>
              <a:buAutoNum type="arabicPeriod"/>
            </a:pPr>
            <a:endParaRPr lang="ro-RO" altLang="en-US" sz="1800" dirty="0" smtClean="0">
              <a:latin typeface="Times" panose="02020603050405020304" pitchFamily="18" charset="0"/>
              <a:cs typeface="Times" panose="02020603050405020304" pitchFamily="18" charset="0"/>
            </a:endParaRPr>
          </a:p>
          <a:p>
            <a:pPr marL="514350" indent="-514350">
              <a:buFont typeface="Times New Roman" pitchFamily="18" charset="0"/>
              <a:buAutoNum type="arabicPeriod"/>
            </a:pPr>
            <a:r>
              <a:rPr lang="ro-RO" altLang="en-US" sz="1800" dirty="0" smtClean="0">
                <a:latin typeface="Times" panose="02020603050405020304" pitchFamily="18" charset="0"/>
                <a:cs typeface="Times" panose="02020603050405020304" pitchFamily="18" charset="0"/>
              </a:rPr>
              <a:t>Stil de viaţă (alimentația, sedentarismul, fumatul)</a:t>
            </a:r>
            <a:endParaRPr lang="en-US" altLang="en-US" sz="1800" dirty="0" smtClean="0">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861009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6906491" cy="830997"/>
          </a:xfrm>
          <a:prstGeom prst="rect">
            <a:avLst/>
          </a:prstGeom>
        </p:spPr>
        <p:txBody>
          <a:bodyPr wrap="square">
            <a:spAutoFit/>
          </a:bodyPr>
          <a:lstStyle/>
          <a:p>
            <a:pPr lvl="0"/>
            <a:r>
              <a:rPr lang="en-US" sz="2400" b="1" dirty="0">
                <a:solidFill>
                  <a:srgbClr val="00B050"/>
                </a:solidFill>
                <a:latin typeface="Times" panose="02020603050405020304" pitchFamily="18" charset="0"/>
                <a:ea typeface="Calibri"/>
                <a:cs typeface="Times" panose="02020603050405020304" pitchFamily="18" charset="0"/>
              </a:rPr>
              <a:t>Cod </a:t>
            </a:r>
            <a:r>
              <a:rPr lang="ro-RO" sz="2400" b="1" dirty="0">
                <a:solidFill>
                  <a:srgbClr val="00B050"/>
                </a:solidFill>
                <a:latin typeface="Times" panose="02020603050405020304" pitchFamily="18" charset="0"/>
                <a:ea typeface="Calibri"/>
                <a:cs typeface="Times" panose="02020603050405020304" pitchFamily="18" charset="0"/>
              </a:rPr>
              <a:t>de</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B</a:t>
            </a:r>
            <a:r>
              <a:rPr lang="en-US" sz="2400" b="1" dirty="0" err="1">
                <a:solidFill>
                  <a:srgbClr val="00B050"/>
                </a:solidFill>
                <a:latin typeface="Times" panose="02020603050405020304" pitchFamily="18" charset="0"/>
                <a:ea typeface="Calibri"/>
                <a:cs typeface="Times" panose="02020603050405020304" pitchFamily="18" charset="0"/>
              </a:rPr>
              <a:t>une</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P</a:t>
            </a:r>
            <a:r>
              <a:rPr lang="en-US" sz="2400" b="1" dirty="0" err="1">
                <a:solidFill>
                  <a:srgbClr val="00B050"/>
                </a:solidFill>
                <a:latin typeface="Times" panose="02020603050405020304" pitchFamily="18" charset="0"/>
                <a:ea typeface="Calibri"/>
                <a:cs typeface="Times" panose="02020603050405020304" pitchFamily="18" charset="0"/>
              </a:rPr>
              <a:t>ractic</a:t>
            </a:r>
            <a:r>
              <a:rPr lang="ro-RO" sz="2400" b="1" dirty="0">
                <a:solidFill>
                  <a:srgbClr val="00B050"/>
                </a:solidFill>
                <a:latin typeface="Times" panose="02020603050405020304" pitchFamily="18" charset="0"/>
                <a:ea typeface="Calibri"/>
                <a:cs typeface="Times" panose="02020603050405020304" pitchFamily="18" charset="0"/>
              </a:rPr>
              <a:t>i</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î</a:t>
            </a:r>
            <a:r>
              <a:rPr lang="en-US" sz="2400" b="1" dirty="0">
                <a:solidFill>
                  <a:srgbClr val="00B050"/>
                </a:solidFill>
                <a:latin typeface="Times" panose="02020603050405020304" pitchFamily="18" charset="0"/>
                <a:ea typeface="Calibri"/>
                <a:cs typeface="Times" panose="02020603050405020304" pitchFamily="18" charset="0"/>
              </a:rPr>
              <a:t>n </a:t>
            </a:r>
            <a:r>
              <a:rPr lang="ro-RO" sz="2400" b="1" dirty="0">
                <a:solidFill>
                  <a:srgbClr val="00B050"/>
                </a:solidFill>
                <a:latin typeface="Times" panose="02020603050405020304" pitchFamily="18" charset="0"/>
                <a:ea typeface="Calibri"/>
                <a:cs typeface="Times" panose="02020603050405020304" pitchFamily="18" charset="0"/>
              </a:rPr>
              <a:t>E</a:t>
            </a:r>
            <a:r>
              <a:rPr lang="en-US" sz="2400" b="1" dirty="0" err="1">
                <a:solidFill>
                  <a:srgbClr val="00B050"/>
                </a:solidFill>
                <a:latin typeface="Times" panose="02020603050405020304" pitchFamily="18" charset="0"/>
                <a:ea typeface="Calibri"/>
                <a:cs typeface="Times" panose="02020603050405020304" pitchFamily="18" charset="0"/>
              </a:rPr>
              <a:t>tichetarea</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ș</a:t>
            </a:r>
            <a:r>
              <a:rPr lang="en-US" sz="2400" b="1" dirty="0" err="1">
                <a:solidFill>
                  <a:srgbClr val="00B050"/>
                </a:solidFill>
                <a:latin typeface="Times" panose="02020603050405020304" pitchFamily="18" charset="0"/>
                <a:ea typeface="Calibri"/>
                <a:cs typeface="Times" panose="02020603050405020304" pitchFamily="18" charset="0"/>
              </a:rPr>
              <a:t>i</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P</a:t>
            </a:r>
            <a:r>
              <a:rPr lang="en-US" sz="2400" b="1" dirty="0" err="1">
                <a:solidFill>
                  <a:srgbClr val="00B050"/>
                </a:solidFill>
                <a:latin typeface="Times" panose="02020603050405020304" pitchFamily="18" charset="0"/>
                <a:ea typeface="Calibri"/>
                <a:cs typeface="Times" panose="02020603050405020304" pitchFamily="18" charset="0"/>
              </a:rPr>
              <a:t>ublicitatea</a:t>
            </a:r>
            <a:r>
              <a:rPr lang="en-US" sz="2400" b="1" dirty="0">
                <a:solidFill>
                  <a:srgbClr val="00B050"/>
                </a:solidFill>
                <a:latin typeface="Times" panose="02020603050405020304" pitchFamily="18" charset="0"/>
                <a:ea typeface="Calibri"/>
                <a:cs typeface="Times" panose="02020603050405020304" pitchFamily="18" charset="0"/>
              </a:rPr>
              <a:t> </a:t>
            </a:r>
            <a:endParaRPr lang="ro-RO" sz="2400" b="1" dirty="0">
              <a:solidFill>
                <a:srgbClr val="00B050"/>
              </a:solidFill>
              <a:latin typeface="Times" panose="02020603050405020304" pitchFamily="18" charset="0"/>
              <a:ea typeface="Calibri"/>
              <a:cs typeface="Times" panose="02020603050405020304" pitchFamily="18" charset="0"/>
            </a:endParaRPr>
          </a:p>
          <a:p>
            <a:pPr lvl="0"/>
            <a:r>
              <a:rPr lang="ro-RO" sz="2400" b="1" dirty="0">
                <a:solidFill>
                  <a:srgbClr val="00B050"/>
                </a:solidFill>
                <a:latin typeface="Times" panose="02020603050405020304" pitchFamily="18" charset="0"/>
                <a:ea typeface="Calibri"/>
                <a:cs typeface="Times" panose="02020603050405020304" pitchFamily="18" charset="0"/>
              </a:rPr>
              <a:t>S</a:t>
            </a:r>
            <a:r>
              <a:rPr lang="en-US" sz="2400" b="1" dirty="0" err="1">
                <a:solidFill>
                  <a:srgbClr val="00B050"/>
                </a:solidFill>
                <a:latin typeface="Times" panose="02020603050405020304" pitchFamily="18" charset="0"/>
                <a:ea typeface="Calibri"/>
                <a:cs typeface="Times" panose="02020603050405020304" pitchFamily="18" charset="0"/>
              </a:rPr>
              <a:t>uplimentelor</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A</a:t>
            </a:r>
            <a:r>
              <a:rPr lang="en-US" sz="2400" b="1" dirty="0" err="1">
                <a:solidFill>
                  <a:srgbClr val="00B050"/>
                </a:solidFill>
                <a:latin typeface="Times" panose="02020603050405020304" pitchFamily="18" charset="0"/>
                <a:ea typeface="Calibri"/>
                <a:cs typeface="Times" panose="02020603050405020304" pitchFamily="18" charset="0"/>
              </a:rPr>
              <a:t>limentar</a:t>
            </a:r>
            <a:r>
              <a:rPr lang="ro-RO" sz="2400" b="1" dirty="0">
                <a:solidFill>
                  <a:srgbClr val="00B050"/>
                </a:solidFill>
                <a:latin typeface="Times" panose="02020603050405020304" pitchFamily="18" charset="0"/>
                <a:ea typeface="Calibri"/>
                <a:cs typeface="Times" panose="02020603050405020304" pitchFamily="18" charset="0"/>
              </a:rPr>
              <a:t>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
        <p:nvSpPr>
          <p:cNvPr id="4" name="Rectangle 3"/>
          <p:cNvSpPr/>
          <p:nvPr/>
        </p:nvSpPr>
        <p:spPr>
          <a:xfrm>
            <a:off x="34636" y="1905000"/>
            <a:ext cx="9144000" cy="3693319"/>
          </a:xfrm>
          <a:prstGeom prst="rect">
            <a:avLst/>
          </a:prstGeom>
        </p:spPr>
        <p:txBody>
          <a:bodyPr wrap="square">
            <a:spAutoFit/>
          </a:bodyPr>
          <a:lstStyle/>
          <a:p>
            <a:pPr marL="285750" lvl="0" indent="-285750">
              <a:buFont typeface="Arial" panose="020B0604020202020204" pitchFamily="34" charset="0"/>
              <a:buChar char="•"/>
            </a:pPr>
            <a:r>
              <a:rPr lang="vi-VN" b="1" dirty="0">
                <a:solidFill>
                  <a:prstClr val="black"/>
                </a:solidFill>
                <a:latin typeface="Times" panose="02020603050405020304" pitchFamily="18" charset="0"/>
                <a:ea typeface="Calibri"/>
                <a:cs typeface="Times" panose="02020603050405020304" pitchFamily="18" charset="0"/>
              </a:rPr>
              <a:t>Comunicările comerciale pentru suplimente alimentare nu trebuie să fie plasate sau acceptate având la bază juxtapunerea cu materialele editoriale, care sugerează că produsele sunt potrivite pentru scopurile pentru care acestea nu pot fi promovate</a:t>
            </a:r>
            <a:r>
              <a:rPr lang="vi-VN" b="1" dirty="0" smtClean="0">
                <a:solidFill>
                  <a:prstClr val="black"/>
                </a:solidFill>
                <a:latin typeface="Times" panose="02020603050405020304" pitchFamily="18" charset="0"/>
                <a:ea typeface="Calibri"/>
                <a:cs typeface="Times" panose="02020603050405020304" pitchFamily="18" charset="0"/>
              </a:rPr>
              <a:t>.</a:t>
            </a:r>
            <a:endParaRPr lang="ro-RO" b="1" dirty="0" smtClean="0">
              <a:solidFill>
                <a:prstClr val="black"/>
              </a:solidFill>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endParaRPr lang="vi-VN" b="1" dirty="0">
              <a:solidFill>
                <a:prstClr val="black"/>
              </a:solidFill>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r>
              <a:rPr lang="vi-VN" dirty="0">
                <a:solidFill>
                  <a:prstClr val="black"/>
                </a:solidFill>
                <a:latin typeface="Times" panose="02020603050405020304" pitchFamily="18" charset="0"/>
                <a:ea typeface="Calibri"/>
                <a:cs typeface="Times" panose="02020603050405020304" pitchFamily="18" charset="0"/>
              </a:rPr>
              <a:t>Comunicarea comercială </a:t>
            </a:r>
            <a:r>
              <a:rPr lang="vi-VN" b="1" dirty="0">
                <a:solidFill>
                  <a:prstClr val="black"/>
                </a:solidFill>
                <a:latin typeface="Times" panose="02020603050405020304" pitchFamily="18" charset="0"/>
                <a:ea typeface="Calibri"/>
                <a:cs typeface="Times" panose="02020603050405020304" pitchFamily="18" charset="0"/>
              </a:rPr>
              <a:t>nu va denigra sau nu va ataca alte produse</a:t>
            </a:r>
            <a:r>
              <a:rPr lang="vi-VN" dirty="0">
                <a:solidFill>
                  <a:prstClr val="black"/>
                </a:solidFill>
                <a:latin typeface="Times" panose="02020603050405020304" pitchFamily="18" charset="0"/>
                <a:ea typeface="Calibri"/>
                <a:cs typeface="Times" panose="02020603050405020304" pitchFamily="18" charset="0"/>
              </a:rPr>
              <a:t>, bunuri sau servicii</a:t>
            </a:r>
            <a:r>
              <a:rPr lang="vi-VN" dirty="0" smtClean="0">
                <a:solidFill>
                  <a:prstClr val="black"/>
                </a:solidFill>
                <a:latin typeface="Times" panose="02020603050405020304" pitchFamily="18" charset="0"/>
                <a:ea typeface="Calibri"/>
                <a:cs typeface="Times" panose="02020603050405020304" pitchFamily="18" charset="0"/>
              </a:rPr>
              <a:t>.</a:t>
            </a:r>
            <a:endParaRPr lang="ro-RO" dirty="0" smtClean="0">
              <a:solidFill>
                <a:prstClr val="black"/>
              </a:solidFill>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endParaRPr lang="vi-VN" dirty="0">
              <a:solidFill>
                <a:prstClr val="black"/>
              </a:solidFill>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r>
              <a:rPr lang="vi-VN" dirty="0">
                <a:solidFill>
                  <a:prstClr val="black"/>
                </a:solidFill>
                <a:latin typeface="Times" panose="02020603050405020304" pitchFamily="18" charset="0"/>
                <a:ea typeface="Calibri"/>
                <a:cs typeface="Times" panose="02020603050405020304" pitchFamily="18" charset="0"/>
              </a:rPr>
              <a:t>Comunicarea comercială </a:t>
            </a:r>
            <a:r>
              <a:rPr lang="vi-VN" b="1" dirty="0">
                <a:solidFill>
                  <a:prstClr val="black"/>
                </a:solidFill>
                <a:latin typeface="Times" panose="02020603050405020304" pitchFamily="18" charset="0"/>
                <a:ea typeface="Calibri"/>
                <a:cs typeface="Times" panose="02020603050405020304" pitchFamily="18" charset="0"/>
              </a:rPr>
              <a:t>nu va denigra medicina tradițională sau medicamentele alopate</a:t>
            </a:r>
            <a:r>
              <a:rPr lang="vi-VN" b="1" dirty="0" smtClean="0">
                <a:solidFill>
                  <a:prstClr val="black"/>
                </a:solidFill>
                <a:latin typeface="Times" panose="02020603050405020304" pitchFamily="18" charset="0"/>
                <a:ea typeface="Calibri"/>
                <a:cs typeface="Times" panose="02020603050405020304" pitchFamily="18" charset="0"/>
              </a:rPr>
              <a:t>.</a:t>
            </a:r>
            <a:endParaRPr lang="ro-RO" b="1" dirty="0" smtClean="0">
              <a:solidFill>
                <a:prstClr val="black"/>
              </a:solidFill>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endParaRPr lang="vi-VN" b="1" dirty="0">
              <a:solidFill>
                <a:prstClr val="black"/>
              </a:solidFill>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r>
              <a:rPr lang="vi-VN" dirty="0">
                <a:solidFill>
                  <a:prstClr val="black"/>
                </a:solidFill>
                <a:latin typeface="Times" panose="02020603050405020304" pitchFamily="18" charset="0"/>
                <a:ea typeface="Calibri"/>
                <a:cs typeface="Times" panose="02020603050405020304" pitchFamily="18" charset="0"/>
              </a:rPr>
              <a:t>Comunicarea comerciala </a:t>
            </a:r>
            <a:r>
              <a:rPr lang="vi-VN" b="1" dirty="0">
                <a:solidFill>
                  <a:prstClr val="black"/>
                </a:solidFill>
                <a:latin typeface="Times" panose="02020603050405020304" pitchFamily="18" charset="0"/>
                <a:ea typeface="Calibri"/>
                <a:cs typeface="Times" panose="02020603050405020304" pitchFamily="18" charset="0"/>
              </a:rPr>
              <a:t>nu trebuie să sugereze faptul că starea de sănătate poate fi afectată dacă nu se consumă produsul</a:t>
            </a:r>
            <a:r>
              <a:rPr lang="vi-VN" b="1" dirty="0" smtClean="0">
                <a:solidFill>
                  <a:prstClr val="black"/>
                </a:solidFill>
                <a:latin typeface="Times" panose="02020603050405020304" pitchFamily="18" charset="0"/>
                <a:ea typeface="Calibri"/>
                <a:cs typeface="Times" panose="02020603050405020304" pitchFamily="18" charset="0"/>
              </a:rPr>
              <a:t>.</a:t>
            </a:r>
            <a:endParaRPr lang="ro-RO" b="1" dirty="0" smtClean="0">
              <a:solidFill>
                <a:prstClr val="black"/>
              </a:solidFill>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endParaRPr lang="vi-VN" b="1" dirty="0">
              <a:solidFill>
                <a:prstClr val="black"/>
              </a:solidFill>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r>
              <a:rPr lang="vi-VN" dirty="0">
                <a:solidFill>
                  <a:prstClr val="black"/>
                </a:solidFill>
                <a:latin typeface="Times" panose="02020603050405020304" pitchFamily="18" charset="0"/>
                <a:ea typeface="Calibri"/>
                <a:cs typeface="Times" panose="02020603050405020304" pitchFamily="18" charset="0"/>
              </a:rPr>
              <a:t>Comunicarea comerciala </a:t>
            </a:r>
            <a:r>
              <a:rPr lang="vi-VN" b="1" dirty="0">
                <a:solidFill>
                  <a:prstClr val="black"/>
                </a:solidFill>
                <a:latin typeface="Times" panose="02020603050405020304" pitchFamily="18" charset="0"/>
                <a:ea typeface="Calibri"/>
                <a:cs typeface="Times" panose="02020603050405020304" pitchFamily="18" charset="0"/>
              </a:rPr>
              <a:t>nu trebuie să sugereze că efectele administrării unui produs sunt garantate.</a:t>
            </a:r>
          </a:p>
        </p:txBody>
      </p:sp>
    </p:spTree>
    <p:extLst>
      <p:ext uri="{BB962C8B-B14F-4D97-AF65-F5344CB8AC3E}">
        <p14:creationId xmlns:p14="http://schemas.microsoft.com/office/powerpoint/2010/main" val="3483558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45" y="2362200"/>
            <a:ext cx="9144000" cy="2977738"/>
          </a:xfrm>
          <a:prstGeom prst="rect">
            <a:avLst/>
          </a:prstGeom>
        </p:spPr>
        <p:txBody>
          <a:bodyPr wrap="square">
            <a:spAutoFit/>
          </a:bodyPr>
          <a:lstStyle/>
          <a:p>
            <a:pPr marL="285750" marR="0" lvl="0" indent="-285750">
              <a:spcBef>
                <a:spcPts val="300"/>
              </a:spcBef>
              <a:spcAft>
                <a:spcPts val="0"/>
              </a:spcAft>
              <a:buFont typeface="Arial" panose="020B0604020202020204" pitchFamily="34" charset="0"/>
              <a:buChar char="•"/>
            </a:pPr>
            <a:r>
              <a:rPr lang="ro-RO" dirty="0">
                <a:latin typeface="Times" panose="02020603050405020304" pitchFamily="18" charset="0"/>
                <a:ea typeface="Calibri"/>
                <a:cs typeface="Times" panose="02020603050405020304" pitchFamily="18" charset="0"/>
              </a:rPr>
              <a:t>Suplimentele alimentare, </a:t>
            </a:r>
            <a:r>
              <a:rPr lang="ro-RO" b="1" dirty="0">
                <a:latin typeface="Times" panose="02020603050405020304" pitchFamily="18" charset="0"/>
                <a:ea typeface="Calibri"/>
                <a:cs typeface="Times" panose="02020603050405020304" pitchFamily="18" charset="0"/>
              </a:rPr>
              <a:t>nu trebuie să fie prezentate ca fiind pentru uz medical(</a:t>
            </a:r>
            <a:r>
              <a:rPr lang="ro-RO" dirty="0">
                <a:latin typeface="Times" panose="02020603050405020304" pitchFamily="18" charset="0"/>
                <a:ea typeface="Calibri"/>
                <a:cs typeface="Times" panose="02020603050405020304" pitchFamily="18" charset="0"/>
              </a:rPr>
              <a:t>sunt interzise Mențiunile privind prevenția, tratamentul sau vindecarea </a:t>
            </a:r>
            <a:r>
              <a:rPr lang="ro-RO" dirty="0" smtClean="0">
                <a:latin typeface="Times" panose="02020603050405020304" pitchFamily="18" charset="0"/>
                <a:ea typeface="Calibri"/>
                <a:cs typeface="Times" panose="02020603050405020304" pitchFamily="18" charset="0"/>
              </a:rPr>
              <a:t>bolilor)</a:t>
            </a:r>
          </a:p>
          <a:p>
            <a:pPr marL="285750" marR="0" lvl="0" indent="-285750">
              <a:spcBef>
                <a:spcPts val="300"/>
              </a:spcBef>
              <a:spcAft>
                <a:spcPts val="0"/>
              </a:spcAft>
              <a:buFont typeface="Arial" panose="020B0604020202020204" pitchFamily="34" charset="0"/>
              <a:buChar char="•"/>
            </a:pPr>
            <a:endParaRPr lang="ro-RO" dirty="0" smtClean="0">
              <a:latin typeface="Times" panose="02020603050405020304" pitchFamily="18" charset="0"/>
              <a:ea typeface="Calibri"/>
              <a:cs typeface="Times" panose="02020603050405020304" pitchFamily="18" charset="0"/>
            </a:endParaRPr>
          </a:p>
          <a:p>
            <a:pPr marL="285750" marR="0" lvl="0" indent="-285750">
              <a:spcBef>
                <a:spcPts val="300"/>
              </a:spcBef>
              <a:spcAft>
                <a:spcPts val="0"/>
              </a:spcAft>
              <a:buFont typeface="Arial" panose="020B0604020202020204" pitchFamily="34" charset="0"/>
              <a:buChar char="•"/>
            </a:pPr>
            <a:r>
              <a:rPr lang="ro-RO" dirty="0" smtClean="0">
                <a:latin typeface="Times" panose="02020603050405020304" pitchFamily="18" charset="0"/>
                <a:ea typeface="Calibri"/>
                <a:cs typeface="Times" panose="02020603050405020304" pitchFamily="18" charset="0"/>
              </a:rPr>
              <a:t>Afirmațiile </a:t>
            </a:r>
            <a:r>
              <a:rPr lang="ro-RO" dirty="0">
                <a:latin typeface="Times" panose="02020603050405020304" pitchFamily="18" charset="0"/>
                <a:ea typeface="Calibri"/>
                <a:cs typeface="Times" panose="02020603050405020304" pitchFamily="18" charset="0"/>
              </a:rPr>
              <a:t>care exagereaza calitățile produsului, directe sau implicite, nu sunt acceptate. Comunicările comerciale </a:t>
            </a:r>
            <a:r>
              <a:rPr lang="ro-RO" b="1" dirty="0">
                <a:latin typeface="Times" panose="02020603050405020304" pitchFamily="18" charset="0"/>
                <a:ea typeface="Calibri"/>
                <a:cs typeface="Times" panose="02020603050405020304" pitchFamily="18" charset="0"/>
              </a:rPr>
              <a:t>nu trebuie să folosească cuvinte precum "magic", "mistic", "miraculos", "produsul minune" sau „unic</a:t>
            </a:r>
            <a:r>
              <a:rPr lang="ro-RO" dirty="0">
                <a:latin typeface="Times" panose="02020603050405020304" pitchFamily="18" charset="0"/>
                <a:ea typeface="Calibri"/>
                <a:cs typeface="Times" panose="02020603050405020304" pitchFamily="18" charset="0"/>
              </a:rPr>
              <a:t>”, precum și sinonime ale acestora</a:t>
            </a:r>
            <a:r>
              <a:rPr lang="ro-RO" dirty="0" smtClean="0">
                <a:latin typeface="Times" panose="02020603050405020304" pitchFamily="18" charset="0"/>
                <a:ea typeface="Calibri"/>
                <a:cs typeface="Times" panose="02020603050405020304" pitchFamily="18" charset="0"/>
              </a:rPr>
              <a:t>.</a:t>
            </a:r>
          </a:p>
          <a:p>
            <a:pPr marL="285750" marR="0" lvl="0" indent="-285750">
              <a:spcBef>
                <a:spcPts val="300"/>
              </a:spcBef>
              <a:spcAft>
                <a:spcPts val="0"/>
              </a:spcAft>
              <a:buFont typeface="Arial" panose="020B0604020202020204" pitchFamily="34" charset="0"/>
              <a:buChar char="•"/>
            </a:pPr>
            <a:endParaRPr lang="en-US" dirty="0">
              <a:latin typeface="Times" panose="02020603050405020304" pitchFamily="18" charset="0"/>
              <a:ea typeface="Calibri"/>
              <a:cs typeface="Times" panose="02020603050405020304" pitchFamily="18" charset="0"/>
            </a:endParaRPr>
          </a:p>
          <a:p>
            <a:pPr marL="285750" marR="0" lvl="0" indent="-285750">
              <a:spcBef>
                <a:spcPts val="0"/>
              </a:spcBef>
              <a:spcAft>
                <a:spcPts val="0"/>
              </a:spcAft>
              <a:buFont typeface="Arial" panose="020B0604020202020204" pitchFamily="34" charset="0"/>
              <a:buChar char="•"/>
            </a:pPr>
            <a:r>
              <a:rPr lang="ro-RO" dirty="0" smtClean="0">
                <a:latin typeface="Times" panose="02020603050405020304" pitchFamily="18" charset="0"/>
                <a:ea typeface="Calibri"/>
                <a:cs typeface="Times" panose="02020603050405020304" pitchFamily="18" charset="0"/>
              </a:rPr>
              <a:t>În </a:t>
            </a:r>
            <a:r>
              <a:rPr lang="ro-RO" dirty="0">
                <a:latin typeface="Times" panose="02020603050405020304" pitchFamily="18" charset="0"/>
                <a:ea typeface="Calibri"/>
                <a:cs typeface="Times" panose="02020603050405020304" pitchFamily="18" charset="0"/>
              </a:rPr>
              <a:t>comunicarile comerciale pentru produse care combină ingrediente din surse naturale, cu ingrediente sintetice, </a:t>
            </a:r>
            <a:r>
              <a:rPr lang="ro-RO" b="1" dirty="0">
                <a:latin typeface="Times" panose="02020603050405020304" pitchFamily="18" charset="0"/>
                <a:ea typeface="Calibri"/>
                <a:cs typeface="Times" panose="02020603050405020304" pitchFamily="18" charset="0"/>
              </a:rPr>
              <a:t>termenul "natural" trebuie să fie utilizat numai cu referire la ingredientele la care se apli</a:t>
            </a:r>
            <a:r>
              <a:rPr lang="ro-RO" dirty="0">
                <a:latin typeface="Times" panose="02020603050405020304" pitchFamily="18" charset="0"/>
                <a:ea typeface="Calibri"/>
                <a:cs typeface="Times" panose="02020603050405020304" pitchFamily="18" charset="0"/>
              </a:rPr>
              <a:t>că</a:t>
            </a:r>
            <a:r>
              <a:rPr lang="ro-RO" dirty="0" smtClean="0">
                <a:latin typeface="Times" panose="02020603050405020304" pitchFamily="18" charset="0"/>
                <a:ea typeface="Calibri"/>
                <a:cs typeface="Times" panose="02020603050405020304" pitchFamily="18" charset="0"/>
              </a:rPr>
              <a:t>.</a:t>
            </a:r>
            <a:endParaRPr lang="en-US" dirty="0">
              <a:latin typeface="Times" panose="02020603050405020304" pitchFamily="18" charset="0"/>
              <a:ea typeface="Calibri"/>
              <a:cs typeface="Times" panose="02020603050405020304" pitchFamily="18" charset="0"/>
            </a:endParaRPr>
          </a:p>
        </p:txBody>
      </p:sp>
      <p:sp>
        <p:nvSpPr>
          <p:cNvPr id="3" name="Rectangle 2"/>
          <p:cNvSpPr/>
          <p:nvPr/>
        </p:nvSpPr>
        <p:spPr>
          <a:xfrm>
            <a:off x="0" y="457200"/>
            <a:ext cx="6906491" cy="830997"/>
          </a:xfrm>
          <a:prstGeom prst="rect">
            <a:avLst/>
          </a:prstGeom>
        </p:spPr>
        <p:txBody>
          <a:bodyPr wrap="square">
            <a:spAutoFit/>
          </a:bodyPr>
          <a:lstStyle/>
          <a:p>
            <a:pPr lvl="0"/>
            <a:r>
              <a:rPr lang="en-US" sz="2400" b="1" dirty="0">
                <a:solidFill>
                  <a:srgbClr val="00B050"/>
                </a:solidFill>
                <a:latin typeface="Times" panose="02020603050405020304" pitchFamily="18" charset="0"/>
                <a:ea typeface="Calibri"/>
                <a:cs typeface="Times" panose="02020603050405020304" pitchFamily="18" charset="0"/>
              </a:rPr>
              <a:t>Cod </a:t>
            </a:r>
            <a:r>
              <a:rPr lang="ro-RO" sz="2400" b="1" dirty="0">
                <a:solidFill>
                  <a:srgbClr val="00B050"/>
                </a:solidFill>
                <a:latin typeface="Times" panose="02020603050405020304" pitchFamily="18" charset="0"/>
                <a:ea typeface="Calibri"/>
                <a:cs typeface="Times" panose="02020603050405020304" pitchFamily="18" charset="0"/>
              </a:rPr>
              <a:t>de</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B</a:t>
            </a:r>
            <a:r>
              <a:rPr lang="en-US" sz="2400" b="1" dirty="0" err="1">
                <a:solidFill>
                  <a:srgbClr val="00B050"/>
                </a:solidFill>
                <a:latin typeface="Times" panose="02020603050405020304" pitchFamily="18" charset="0"/>
                <a:ea typeface="Calibri"/>
                <a:cs typeface="Times" panose="02020603050405020304" pitchFamily="18" charset="0"/>
              </a:rPr>
              <a:t>une</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P</a:t>
            </a:r>
            <a:r>
              <a:rPr lang="en-US" sz="2400" b="1" dirty="0" err="1">
                <a:solidFill>
                  <a:srgbClr val="00B050"/>
                </a:solidFill>
                <a:latin typeface="Times" panose="02020603050405020304" pitchFamily="18" charset="0"/>
                <a:ea typeface="Calibri"/>
                <a:cs typeface="Times" panose="02020603050405020304" pitchFamily="18" charset="0"/>
              </a:rPr>
              <a:t>ractic</a:t>
            </a:r>
            <a:r>
              <a:rPr lang="ro-RO" sz="2400" b="1" dirty="0">
                <a:solidFill>
                  <a:srgbClr val="00B050"/>
                </a:solidFill>
                <a:latin typeface="Times" panose="02020603050405020304" pitchFamily="18" charset="0"/>
                <a:ea typeface="Calibri"/>
                <a:cs typeface="Times" panose="02020603050405020304" pitchFamily="18" charset="0"/>
              </a:rPr>
              <a:t>i</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î</a:t>
            </a:r>
            <a:r>
              <a:rPr lang="en-US" sz="2400" b="1" dirty="0">
                <a:solidFill>
                  <a:srgbClr val="00B050"/>
                </a:solidFill>
                <a:latin typeface="Times" panose="02020603050405020304" pitchFamily="18" charset="0"/>
                <a:ea typeface="Calibri"/>
                <a:cs typeface="Times" panose="02020603050405020304" pitchFamily="18" charset="0"/>
              </a:rPr>
              <a:t>n </a:t>
            </a:r>
            <a:r>
              <a:rPr lang="ro-RO" sz="2400" b="1" dirty="0">
                <a:solidFill>
                  <a:srgbClr val="00B050"/>
                </a:solidFill>
                <a:latin typeface="Times" panose="02020603050405020304" pitchFamily="18" charset="0"/>
                <a:ea typeface="Calibri"/>
                <a:cs typeface="Times" panose="02020603050405020304" pitchFamily="18" charset="0"/>
              </a:rPr>
              <a:t>E</a:t>
            </a:r>
            <a:r>
              <a:rPr lang="en-US" sz="2400" b="1" dirty="0" err="1">
                <a:solidFill>
                  <a:srgbClr val="00B050"/>
                </a:solidFill>
                <a:latin typeface="Times" panose="02020603050405020304" pitchFamily="18" charset="0"/>
                <a:ea typeface="Calibri"/>
                <a:cs typeface="Times" panose="02020603050405020304" pitchFamily="18" charset="0"/>
              </a:rPr>
              <a:t>tichetarea</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ș</a:t>
            </a:r>
            <a:r>
              <a:rPr lang="en-US" sz="2400" b="1" dirty="0" err="1">
                <a:solidFill>
                  <a:srgbClr val="00B050"/>
                </a:solidFill>
                <a:latin typeface="Times" panose="02020603050405020304" pitchFamily="18" charset="0"/>
                <a:ea typeface="Calibri"/>
                <a:cs typeface="Times" panose="02020603050405020304" pitchFamily="18" charset="0"/>
              </a:rPr>
              <a:t>i</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P</a:t>
            </a:r>
            <a:r>
              <a:rPr lang="en-US" sz="2400" b="1" dirty="0" err="1">
                <a:solidFill>
                  <a:srgbClr val="00B050"/>
                </a:solidFill>
                <a:latin typeface="Times" panose="02020603050405020304" pitchFamily="18" charset="0"/>
                <a:ea typeface="Calibri"/>
                <a:cs typeface="Times" panose="02020603050405020304" pitchFamily="18" charset="0"/>
              </a:rPr>
              <a:t>ublicitatea</a:t>
            </a:r>
            <a:r>
              <a:rPr lang="en-US" sz="2400" b="1" dirty="0">
                <a:solidFill>
                  <a:srgbClr val="00B050"/>
                </a:solidFill>
                <a:latin typeface="Times" panose="02020603050405020304" pitchFamily="18" charset="0"/>
                <a:ea typeface="Calibri"/>
                <a:cs typeface="Times" panose="02020603050405020304" pitchFamily="18" charset="0"/>
              </a:rPr>
              <a:t> </a:t>
            </a:r>
            <a:endParaRPr lang="ro-RO" sz="2400" b="1" dirty="0">
              <a:solidFill>
                <a:srgbClr val="00B050"/>
              </a:solidFill>
              <a:latin typeface="Times" panose="02020603050405020304" pitchFamily="18" charset="0"/>
              <a:ea typeface="Calibri"/>
              <a:cs typeface="Times" panose="02020603050405020304" pitchFamily="18" charset="0"/>
            </a:endParaRPr>
          </a:p>
          <a:p>
            <a:pPr lvl="0"/>
            <a:r>
              <a:rPr lang="ro-RO" sz="2400" b="1" dirty="0">
                <a:solidFill>
                  <a:srgbClr val="00B050"/>
                </a:solidFill>
                <a:latin typeface="Times" panose="02020603050405020304" pitchFamily="18" charset="0"/>
                <a:ea typeface="Calibri"/>
                <a:cs typeface="Times" panose="02020603050405020304" pitchFamily="18" charset="0"/>
              </a:rPr>
              <a:t>S</a:t>
            </a:r>
            <a:r>
              <a:rPr lang="en-US" sz="2400" b="1" dirty="0" err="1">
                <a:solidFill>
                  <a:srgbClr val="00B050"/>
                </a:solidFill>
                <a:latin typeface="Times" panose="02020603050405020304" pitchFamily="18" charset="0"/>
                <a:ea typeface="Calibri"/>
                <a:cs typeface="Times" panose="02020603050405020304" pitchFamily="18" charset="0"/>
              </a:rPr>
              <a:t>uplimentelor</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A</a:t>
            </a:r>
            <a:r>
              <a:rPr lang="en-US" sz="2400" b="1" dirty="0" err="1">
                <a:solidFill>
                  <a:srgbClr val="00B050"/>
                </a:solidFill>
                <a:latin typeface="Times" panose="02020603050405020304" pitchFamily="18" charset="0"/>
                <a:ea typeface="Calibri"/>
                <a:cs typeface="Times" panose="02020603050405020304" pitchFamily="18" charset="0"/>
              </a:rPr>
              <a:t>limentar</a:t>
            </a:r>
            <a:r>
              <a:rPr lang="ro-RO" sz="2400" b="1" dirty="0">
                <a:solidFill>
                  <a:srgbClr val="00B050"/>
                </a:solidFill>
                <a:latin typeface="Times" panose="02020603050405020304" pitchFamily="18" charset="0"/>
                <a:ea typeface="Calibri"/>
                <a:cs typeface="Times" panose="02020603050405020304" pitchFamily="18" charset="0"/>
              </a:rPr>
              <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2969756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5" y="2182505"/>
            <a:ext cx="9144000" cy="3416320"/>
          </a:xfrm>
          <a:prstGeom prst="rect">
            <a:avLst/>
          </a:prstGeom>
        </p:spPr>
        <p:txBody>
          <a:bodyPr wrap="square">
            <a:spAutoFit/>
          </a:bodyPr>
          <a:lstStyle/>
          <a:p>
            <a:pPr marL="285750" lvl="0" indent="-285750">
              <a:buFont typeface="Arial" panose="020B0604020202020204" pitchFamily="34" charset="0"/>
              <a:buChar char="•"/>
            </a:pPr>
            <a:r>
              <a:rPr lang="ro-RO" b="1" dirty="0">
                <a:solidFill>
                  <a:prstClr val="black"/>
                </a:solidFill>
                <a:latin typeface="Times" panose="02020603050405020304" pitchFamily="18" charset="0"/>
                <a:ea typeface="Calibri"/>
                <a:cs typeface="Times" panose="02020603050405020304" pitchFamily="18" charset="0"/>
              </a:rPr>
              <a:t>Nu se poate face afirmația conform căreia administrarea unui supliment alimentar nu este însoțita de efecte secundare</a:t>
            </a:r>
            <a:r>
              <a:rPr lang="ro-RO" b="1" dirty="0" smtClean="0">
                <a:solidFill>
                  <a:prstClr val="black"/>
                </a:solidFill>
                <a:latin typeface="Times" panose="02020603050405020304" pitchFamily="18" charset="0"/>
                <a:ea typeface="Calibri"/>
                <a:cs typeface="Times" panose="02020603050405020304" pitchFamily="18" charset="0"/>
              </a:rPr>
              <a:t>.</a:t>
            </a:r>
          </a:p>
          <a:p>
            <a:pPr marL="285750" lvl="0" indent="-285750">
              <a:buFont typeface="Arial" panose="020B0604020202020204" pitchFamily="34" charset="0"/>
              <a:buChar char="•"/>
            </a:pPr>
            <a:endParaRPr lang="en-US" b="1" dirty="0">
              <a:solidFill>
                <a:prstClr val="black"/>
              </a:solidFill>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r>
              <a:rPr lang="ro-RO" b="1" dirty="0">
                <a:solidFill>
                  <a:prstClr val="black"/>
                </a:solidFill>
                <a:latin typeface="Times" panose="02020603050405020304" pitchFamily="18" charset="0"/>
                <a:ea typeface="Calibri"/>
                <a:cs typeface="Times" panose="02020603050405020304" pitchFamily="18" charset="0"/>
              </a:rPr>
              <a:t>Toate comparațiile trebuie să fie echilibrate, echitabile și argumentate. </a:t>
            </a:r>
            <a:r>
              <a:rPr lang="ro-RO" dirty="0">
                <a:solidFill>
                  <a:prstClr val="black"/>
                </a:solidFill>
                <a:latin typeface="Times" panose="02020603050405020304" pitchFamily="18" charset="0"/>
                <a:ea typeface="Calibri"/>
                <a:cs typeface="Times" panose="02020603050405020304" pitchFamily="18" charset="0"/>
              </a:rPr>
              <a:t>Comparațiile nu vor denigra pe nedrept sau nu vor discredita un produs concurent, un ingredient sau un tratament. Afirmațiile despre  superioritatea unui produs comparativ cu un produs concuurent trebuie să fie susținute de teste comparative directe sau similare</a:t>
            </a:r>
            <a:r>
              <a:rPr lang="ro-RO" dirty="0" smtClean="0">
                <a:solidFill>
                  <a:prstClr val="black"/>
                </a:solidFill>
                <a:latin typeface="Times" panose="02020603050405020304" pitchFamily="18" charset="0"/>
                <a:ea typeface="Calibri"/>
                <a:cs typeface="Times" panose="02020603050405020304" pitchFamily="18" charset="0"/>
              </a:rPr>
              <a:t>.</a:t>
            </a:r>
          </a:p>
          <a:p>
            <a:pPr marL="285750" lvl="0" indent="-285750">
              <a:buFont typeface="Arial" panose="020B0604020202020204" pitchFamily="34" charset="0"/>
              <a:buChar char="•"/>
            </a:pPr>
            <a:endParaRPr lang="ro-RO" dirty="0">
              <a:solidFill>
                <a:prstClr val="black"/>
              </a:solidFill>
              <a:latin typeface="Times" panose="02020603050405020304" pitchFamily="18" charset="0"/>
              <a:ea typeface="Calibri"/>
              <a:cs typeface="Times" panose="02020603050405020304" pitchFamily="18" charset="0"/>
            </a:endParaRPr>
          </a:p>
          <a:p>
            <a:pPr marL="285750" lvl="0" indent="-285750">
              <a:buFont typeface="Arial" panose="020B0604020202020204" pitchFamily="34" charset="0"/>
              <a:buChar char="•"/>
            </a:pPr>
            <a:r>
              <a:rPr lang="vi-VN" b="1" dirty="0">
                <a:solidFill>
                  <a:prstClr val="black"/>
                </a:solidFill>
                <a:latin typeface="Times" panose="02020603050405020304" pitchFamily="18" charset="0"/>
                <a:ea typeface="Calibri"/>
                <a:cs typeface="Times" panose="02020603050405020304" pitchFamily="18" charset="0"/>
              </a:rPr>
              <a:t>Nu sunt permise recomandările personalităţilor  vieţii publice, culturale, ştiinţifice, sportive ori de alte persoane</a:t>
            </a:r>
            <a:r>
              <a:rPr lang="vi-VN" dirty="0">
                <a:solidFill>
                  <a:prstClr val="black"/>
                </a:solidFill>
                <a:latin typeface="Times" panose="02020603050405020304" pitchFamily="18" charset="0"/>
                <a:ea typeface="Calibri"/>
                <a:cs typeface="Times" panose="02020603050405020304" pitchFamily="18" charset="0"/>
              </a:rPr>
              <a:t>, care, datorită celebrităţii lor, pot încuraja consumul acestor produse sau tratamente; precum și recomandarea unui produs pentru că a primit autorizație de vânzare.</a:t>
            </a:r>
            <a:endParaRPr lang="en-US" dirty="0">
              <a:solidFill>
                <a:prstClr val="black"/>
              </a:solidFill>
              <a:latin typeface="Times" panose="02020603050405020304" pitchFamily="18" charset="0"/>
              <a:ea typeface="Calibri"/>
              <a:cs typeface="Times" panose="02020603050405020304" pitchFamily="18" charset="0"/>
            </a:endParaRPr>
          </a:p>
        </p:txBody>
      </p:sp>
      <p:sp>
        <p:nvSpPr>
          <p:cNvPr id="3" name="Rectangle 2"/>
          <p:cNvSpPr/>
          <p:nvPr/>
        </p:nvSpPr>
        <p:spPr>
          <a:xfrm>
            <a:off x="0" y="457200"/>
            <a:ext cx="6906491" cy="830997"/>
          </a:xfrm>
          <a:prstGeom prst="rect">
            <a:avLst/>
          </a:prstGeom>
        </p:spPr>
        <p:txBody>
          <a:bodyPr wrap="square">
            <a:spAutoFit/>
          </a:bodyPr>
          <a:lstStyle/>
          <a:p>
            <a:pPr lvl="0"/>
            <a:r>
              <a:rPr lang="en-US" sz="2400" b="1" dirty="0">
                <a:solidFill>
                  <a:srgbClr val="00B050"/>
                </a:solidFill>
                <a:latin typeface="Times" panose="02020603050405020304" pitchFamily="18" charset="0"/>
                <a:ea typeface="Calibri"/>
                <a:cs typeface="Times" panose="02020603050405020304" pitchFamily="18" charset="0"/>
              </a:rPr>
              <a:t>Cod </a:t>
            </a:r>
            <a:r>
              <a:rPr lang="ro-RO" sz="2400" b="1" dirty="0">
                <a:solidFill>
                  <a:srgbClr val="00B050"/>
                </a:solidFill>
                <a:latin typeface="Times" panose="02020603050405020304" pitchFamily="18" charset="0"/>
                <a:ea typeface="Calibri"/>
                <a:cs typeface="Times" panose="02020603050405020304" pitchFamily="18" charset="0"/>
              </a:rPr>
              <a:t>de</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B</a:t>
            </a:r>
            <a:r>
              <a:rPr lang="en-US" sz="2400" b="1" dirty="0" err="1">
                <a:solidFill>
                  <a:srgbClr val="00B050"/>
                </a:solidFill>
                <a:latin typeface="Times" panose="02020603050405020304" pitchFamily="18" charset="0"/>
                <a:ea typeface="Calibri"/>
                <a:cs typeface="Times" panose="02020603050405020304" pitchFamily="18" charset="0"/>
              </a:rPr>
              <a:t>une</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P</a:t>
            </a:r>
            <a:r>
              <a:rPr lang="en-US" sz="2400" b="1" dirty="0" err="1">
                <a:solidFill>
                  <a:srgbClr val="00B050"/>
                </a:solidFill>
                <a:latin typeface="Times" panose="02020603050405020304" pitchFamily="18" charset="0"/>
                <a:ea typeface="Calibri"/>
                <a:cs typeface="Times" panose="02020603050405020304" pitchFamily="18" charset="0"/>
              </a:rPr>
              <a:t>ractic</a:t>
            </a:r>
            <a:r>
              <a:rPr lang="ro-RO" sz="2400" b="1" dirty="0">
                <a:solidFill>
                  <a:srgbClr val="00B050"/>
                </a:solidFill>
                <a:latin typeface="Times" panose="02020603050405020304" pitchFamily="18" charset="0"/>
                <a:ea typeface="Calibri"/>
                <a:cs typeface="Times" panose="02020603050405020304" pitchFamily="18" charset="0"/>
              </a:rPr>
              <a:t>i</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î</a:t>
            </a:r>
            <a:r>
              <a:rPr lang="en-US" sz="2400" b="1" dirty="0">
                <a:solidFill>
                  <a:srgbClr val="00B050"/>
                </a:solidFill>
                <a:latin typeface="Times" panose="02020603050405020304" pitchFamily="18" charset="0"/>
                <a:ea typeface="Calibri"/>
                <a:cs typeface="Times" panose="02020603050405020304" pitchFamily="18" charset="0"/>
              </a:rPr>
              <a:t>n </a:t>
            </a:r>
            <a:r>
              <a:rPr lang="ro-RO" sz="2400" b="1" dirty="0">
                <a:solidFill>
                  <a:srgbClr val="00B050"/>
                </a:solidFill>
                <a:latin typeface="Times" panose="02020603050405020304" pitchFamily="18" charset="0"/>
                <a:ea typeface="Calibri"/>
                <a:cs typeface="Times" panose="02020603050405020304" pitchFamily="18" charset="0"/>
              </a:rPr>
              <a:t>E</a:t>
            </a:r>
            <a:r>
              <a:rPr lang="en-US" sz="2400" b="1" dirty="0" err="1">
                <a:solidFill>
                  <a:srgbClr val="00B050"/>
                </a:solidFill>
                <a:latin typeface="Times" panose="02020603050405020304" pitchFamily="18" charset="0"/>
                <a:ea typeface="Calibri"/>
                <a:cs typeface="Times" panose="02020603050405020304" pitchFamily="18" charset="0"/>
              </a:rPr>
              <a:t>tichetarea</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ș</a:t>
            </a:r>
            <a:r>
              <a:rPr lang="en-US" sz="2400" b="1" dirty="0" err="1">
                <a:solidFill>
                  <a:srgbClr val="00B050"/>
                </a:solidFill>
                <a:latin typeface="Times" panose="02020603050405020304" pitchFamily="18" charset="0"/>
                <a:ea typeface="Calibri"/>
                <a:cs typeface="Times" panose="02020603050405020304" pitchFamily="18" charset="0"/>
              </a:rPr>
              <a:t>i</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P</a:t>
            </a:r>
            <a:r>
              <a:rPr lang="en-US" sz="2400" b="1" dirty="0" err="1">
                <a:solidFill>
                  <a:srgbClr val="00B050"/>
                </a:solidFill>
                <a:latin typeface="Times" panose="02020603050405020304" pitchFamily="18" charset="0"/>
                <a:ea typeface="Calibri"/>
                <a:cs typeface="Times" panose="02020603050405020304" pitchFamily="18" charset="0"/>
              </a:rPr>
              <a:t>ublicitatea</a:t>
            </a:r>
            <a:r>
              <a:rPr lang="en-US" sz="2400" b="1" dirty="0">
                <a:solidFill>
                  <a:srgbClr val="00B050"/>
                </a:solidFill>
                <a:latin typeface="Times" panose="02020603050405020304" pitchFamily="18" charset="0"/>
                <a:ea typeface="Calibri"/>
                <a:cs typeface="Times" panose="02020603050405020304" pitchFamily="18" charset="0"/>
              </a:rPr>
              <a:t> </a:t>
            </a:r>
            <a:endParaRPr lang="ro-RO" sz="2400" b="1" dirty="0">
              <a:solidFill>
                <a:srgbClr val="00B050"/>
              </a:solidFill>
              <a:latin typeface="Times" panose="02020603050405020304" pitchFamily="18" charset="0"/>
              <a:ea typeface="Calibri"/>
              <a:cs typeface="Times" panose="02020603050405020304" pitchFamily="18" charset="0"/>
            </a:endParaRPr>
          </a:p>
          <a:p>
            <a:pPr lvl="0"/>
            <a:r>
              <a:rPr lang="ro-RO" sz="2400" b="1" dirty="0">
                <a:solidFill>
                  <a:srgbClr val="00B050"/>
                </a:solidFill>
                <a:latin typeface="Times" panose="02020603050405020304" pitchFamily="18" charset="0"/>
                <a:ea typeface="Calibri"/>
                <a:cs typeface="Times" panose="02020603050405020304" pitchFamily="18" charset="0"/>
              </a:rPr>
              <a:t>S</a:t>
            </a:r>
            <a:r>
              <a:rPr lang="en-US" sz="2400" b="1" dirty="0" err="1">
                <a:solidFill>
                  <a:srgbClr val="00B050"/>
                </a:solidFill>
                <a:latin typeface="Times" panose="02020603050405020304" pitchFamily="18" charset="0"/>
                <a:ea typeface="Calibri"/>
                <a:cs typeface="Times" panose="02020603050405020304" pitchFamily="18" charset="0"/>
              </a:rPr>
              <a:t>uplimentelor</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A</a:t>
            </a:r>
            <a:r>
              <a:rPr lang="en-US" sz="2400" b="1" dirty="0" err="1">
                <a:solidFill>
                  <a:srgbClr val="00B050"/>
                </a:solidFill>
                <a:latin typeface="Times" panose="02020603050405020304" pitchFamily="18" charset="0"/>
                <a:ea typeface="Calibri"/>
                <a:cs typeface="Times" panose="02020603050405020304" pitchFamily="18" charset="0"/>
              </a:rPr>
              <a:t>limentar</a:t>
            </a:r>
            <a:r>
              <a:rPr lang="ro-RO" sz="2400" b="1" dirty="0">
                <a:solidFill>
                  <a:srgbClr val="00B050"/>
                </a:solidFill>
                <a:latin typeface="Times" panose="02020603050405020304" pitchFamily="18" charset="0"/>
                <a:ea typeface="Calibri"/>
                <a:cs typeface="Times" panose="02020603050405020304" pitchFamily="18" charset="0"/>
              </a:rPr>
              <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1793544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28800"/>
            <a:ext cx="9144000" cy="4247317"/>
          </a:xfrm>
          <a:prstGeom prst="rect">
            <a:avLst/>
          </a:prstGeom>
        </p:spPr>
        <p:txBody>
          <a:bodyPr wrap="square">
            <a:spAutoFit/>
          </a:bodyPr>
          <a:lstStyle/>
          <a:p>
            <a:pPr marL="285750" marR="0" lvl="0" indent="-285750">
              <a:lnSpc>
                <a:spcPct val="150000"/>
              </a:lnSpc>
              <a:spcBef>
                <a:spcPts val="0"/>
              </a:spcBef>
              <a:spcAft>
                <a:spcPts val="0"/>
              </a:spcAft>
              <a:buFont typeface="Arial" panose="020B0604020202020204" pitchFamily="34" charset="0"/>
              <a:buChar char="•"/>
            </a:pPr>
            <a:r>
              <a:rPr lang="ro-RO" dirty="0">
                <a:latin typeface="Times" panose="02020603050405020304" pitchFamily="18" charset="0"/>
                <a:ea typeface="Calibri"/>
                <a:cs typeface="Times" panose="02020603050405020304" pitchFamily="18" charset="0"/>
              </a:rPr>
              <a:t>Mențiunile privind sănătatea nu trebuie să sugereze faptul că alimentele consumate, nu pot oferi o dietă sănătoasa sau că pot apărea deficiențe mari de vitamine sau minerale.</a:t>
            </a:r>
            <a:endParaRPr lang="en-US" dirty="0">
              <a:latin typeface="Times" panose="02020603050405020304" pitchFamily="18" charset="0"/>
              <a:ea typeface="Calibri"/>
              <a:cs typeface="Times" panose="02020603050405020304" pitchFamily="18" charset="0"/>
            </a:endParaRPr>
          </a:p>
          <a:p>
            <a:pPr marL="285750" marR="0" lvl="0" indent="-285750">
              <a:lnSpc>
                <a:spcPct val="150000"/>
              </a:lnSpc>
              <a:spcBef>
                <a:spcPts val="0"/>
              </a:spcBef>
              <a:spcAft>
                <a:spcPts val="0"/>
              </a:spcAft>
              <a:buFont typeface="Arial" panose="020B0604020202020204" pitchFamily="34" charset="0"/>
              <a:buChar char="•"/>
            </a:pPr>
            <a:r>
              <a:rPr lang="ro-RO" dirty="0">
                <a:latin typeface="Times" panose="02020603050405020304" pitchFamily="18" charset="0"/>
                <a:ea typeface="Calibri"/>
                <a:cs typeface="Times" panose="02020603050405020304" pitchFamily="18" charset="0"/>
              </a:rPr>
              <a:t>Comunicările comerciale pentru suplimentele alimentare trebuie să evite orice sugestie conform căreia acestea pot ține loc de un regim alimentar echilibrat.</a:t>
            </a:r>
            <a:endParaRPr lang="en-US" dirty="0">
              <a:latin typeface="Times" panose="02020603050405020304" pitchFamily="18" charset="0"/>
              <a:ea typeface="Calibri"/>
              <a:cs typeface="Times" panose="02020603050405020304" pitchFamily="18" charset="0"/>
            </a:endParaRPr>
          </a:p>
          <a:p>
            <a:pPr marL="285750" marR="0" lvl="0" indent="-285750">
              <a:lnSpc>
                <a:spcPct val="150000"/>
              </a:lnSpc>
              <a:spcBef>
                <a:spcPts val="0"/>
              </a:spcBef>
              <a:spcAft>
                <a:spcPts val="0"/>
              </a:spcAft>
              <a:buFont typeface="Arial" panose="020B0604020202020204" pitchFamily="34" charset="0"/>
              <a:buChar char="•"/>
            </a:pPr>
            <a:r>
              <a:rPr lang="ro-RO" dirty="0">
                <a:latin typeface="Times" panose="02020603050405020304" pitchFamily="18" charset="0"/>
                <a:ea typeface="Calibri"/>
                <a:cs typeface="Times" panose="02020603050405020304" pitchFamily="18" charset="0"/>
              </a:rPr>
              <a:t>Mențiunile de sănătate și nutriționale enumerate în anexa la Regulamentul  (CE) 1924/2006, Regulamentul (CE) 432/2012 și Regulamentul (CE) 563/2013 sunt permise în comunicările comerciale către consumatori: </a:t>
            </a:r>
            <a:r>
              <a:rPr lang="ro-RO" u="sng" dirty="0">
                <a:solidFill>
                  <a:srgbClr val="0000FF"/>
                </a:solidFill>
                <a:latin typeface="Times" panose="02020603050405020304" pitchFamily="18" charset="0"/>
                <a:ea typeface="Calibri"/>
                <a:cs typeface="Times" panose="02020603050405020304" pitchFamily="18" charset="0"/>
                <a:hlinkClick r:id="rId2"/>
              </a:rPr>
              <a:t>http://ec.europa.eu/nuhclaims/?event=search&amp;CFID=540502&amp;CFTOKEN=e03e3bc1febeb812-CAFCE529-D5A8-FE40-8E1516653215C55A&amp;jsessionid=9312f3ac566c13c3265e3e14176941910244TR</a:t>
            </a:r>
            <a:r>
              <a:rPr lang="ro-RO" dirty="0">
                <a:latin typeface="Times" panose="02020603050405020304" pitchFamily="18" charset="0"/>
                <a:ea typeface="Calibri"/>
                <a:cs typeface="Times" panose="02020603050405020304" pitchFamily="18" charset="0"/>
              </a:rPr>
              <a:t> </a:t>
            </a:r>
            <a:endParaRPr lang="en-US" dirty="0">
              <a:latin typeface="Times" panose="02020603050405020304" pitchFamily="18" charset="0"/>
              <a:ea typeface="Calibri"/>
              <a:cs typeface="Times" panose="02020603050405020304" pitchFamily="18" charset="0"/>
            </a:endParaRPr>
          </a:p>
        </p:txBody>
      </p:sp>
      <p:sp>
        <p:nvSpPr>
          <p:cNvPr id="3" name="Rectangle 2"/>
          <p:cNvSpPr/>
          <p:nvPr/>
        </p:nvSpPr>
        <p:spPr>
          <a:xfrm>
            <a:off x="0" y="457200"/>
            <a:ext cx="6906491" cy="830997"/>
          </a:xfrm>
          <a:prstGeom prst="rect">
            <a:avLst/>
          </a:prstGeom>
        </p:spPr>
        <p:txBody>
          <a:bodyPr wrap="square">
            <a:spAutoFit/>
          </a:bodyPr>
          <a:lstStyle/>
          <a:p>
            <a:pPr lvl="0"/>
            <a:r>
              <a:rPr lang="en-US" sz="2400" b="1" dirty="0">
                <a:solidFill>
                  <a:srgbClr val="00B050"/>
                </a:solidFill>
                <a:latin typeface="Times" panose="02020603050405020304" pitchFamily="18" charset="0"/>
                <a:ea typeface="Calibri"/>
                <a:cs typeface="Times" panose="02020603050405020304" pitchFamily="18" charset="0"/>
              </a:rPr>
              <a:t>Cod </a:t>
            </a:r>
            <a:r>
              <a:rPr lang="ro-RO" sz="2400" b="1" dirty="0">
                <a:solidFill>
                  <a:srgbClr val="00B050"/>
                </a:solidFill>
                <a:latin typeface="Times" panose="02020603050405020304" pitchFamily="18" charset="0"/>
                <a:ea typeface="Calibri"/>
                <a:cs typeface="Times" panose="02020603050405020304" pitchFamily="18" charset="0"/>
              </a:rPr>
              <a:t>de</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B</a:t>
            </a:r>
            <a:r>
              <a:rPr lang="en-US" sz="2400" b="1" dirty="0" err="1">
                <a:solidFill>
                  <a:srgbClr val="00B050"/>
                </a:solidFill>
                <a:latin typeface="Times" panose="02020603050405020304" pitchFamily="18" charset="0"/>
                <a:ea typeface="Calibri"/>
                <a:cs typeface="Times" panose="02020603050405020304" pitchFamily="18" charset="0"/>
              </a:rPr>
              <a:t>une</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P</a:t>
            </a:r>
            <a:r>
              <a:rPr lang="en-US" sz="2400" b="1" dirty="0" err="1">
                <a:solidFill>
                  <a:srgbClr val="00B050"/>
                </a:solidFill>
                <a:latin typeface="Times" panose="02020603050405020304" pitchFamily="18" charset="0"/>
                <a:ea typeface="Calibri"/>
                <a:cs typeface="Times" panose="02020603050405020304" pitchFamily="18" charset="0"/>
              </a:rPr>
              <a:t>ractic</a:t>
            </a:r>
            <a:r>
              <a:rPr lang="ro-RO" sz="2400" b="1" dirty="0">
                <a:solidFill>
                  <a:srgbClr val="00B050"/>
                </a:solidFill>
                <a:latin typeface="Times" panose="02020603050405020304" pitchFamily="18" charset="0"/>
                <a:ea typeface="Calibri"/>
                <a:cs typeface="Times" panose="02020603050405020304" pitchFamily="18" charset="0"/>
              </a:rPr>
              <a:t>i</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î</a:t>
            </a:r>
            <a:r>
              <a:rPr lang="en-US" sz="2400" b="1" dirty="0">
                <a:solidFill>
                  <a:srgbClr val="00B050"/>
                </a:solidFill>
                <a:latin typeface="Times" panose="02020603050405020304" pitchFamily="18" charset="0"/>
                <a:ea typeface="Calibri"/>
                <a:cs typeface="Times" panose="02020603050405020304" pitchFamily="18" charset="0"/>
              </a:rPr>
              <a:t>n </a:t>
            </a:r>
            <a:r>
              <a:rPr lang="ro-RO" sz="2400" b="1" dirty="0">
                <a:solidFill>
                  <a:srgbClr val="00B050"/>
                </a:solidFill>
                <a:latin typeface="Times" panose="02020603050405020304" pitchFamily="18" charset="0"/>
                <a:ea typeface="Calibri"/>
                <a:cs typeface="Times" panose="02020603050405020304" pitchFamily="18" charset="0"/>
              </a:rPr>
              <a:t>E</a:t>
            </a:r>
            <a:r>
              <a:rPr lang="en-US" sz="2400" b="1" dirty="0" err="1">
                <a:solidFill>
                  <a:srgbClr val="00B050"/>
                </a:solidFill>
                <a:latin typeface="Times" panose="02020603050405020304" pitchFamily="18" charset="0"/>
                <a:ea typeface="Calibri"/>
                <a:cs typeface="Times" panose="02020603050405020304" pitchFamily="18" charset="0"/>
              </a:rPr>
              <a:t>tichetarea</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ș</a:t>
            </a:r>
            <a:r>
              <a:rPr lang="en-US" sz="2400" b="1" dirty="0" err="1">
                <a:solidFill>
                  <a:srgbClr val="00B050"/>
                </a:solidFill>
                <a:latin typeface="Times" panose="02020603050405020304" pitchFamily="18" charset="0"/>
                <a:ea typeface="Calibri"/>
                <a:cs typeface="Times" panose="02020603050405020304" pitchFamily="18" charset="0"/>
              </a:rPr>
              <a:t>i</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P</a:t>
            </a:r>
            <a:r>
              <a:rPr lang="en-US" sz="2400" b="1" dirty="0" err="1">
                <a:solidFill>
                  <a:srgbClr val="00B050"/>
                </a:solidFill>
                <a:latin typeface="Times" panose="02020603050405020304" pitchFamily="18" charset="0"/>
                <a:ea typeface="Calibri"/>
                <a:cs typeface="Times" panose="02020603050405020304" pitchFamily="18" charset="0"/>
              </a:rPr>
              <a:t>ublicitatea</a:t>
            </a:r>
            <a:r>
              <a:rPr lang="en-US" sz="2400" b="1" dirty="0">
                <a:solidFill>
                  <a:srgbClr val="00B050"/>
                </a:solidFill>
                <a:latin typeface="Times" panose="02020603050405020304" pitchFamily="18" charset="0"/>
                <a:ea typeface="Calibri"/>
                <a:cs typeface="Times" panose="02020603050405020304" pitchFamily="18" charset="0"/>
              </a:rPr>
              <a:t> </a:t>
            </a:r>
            <a:endParaRPr lang="ro-RO" sz="2400" b="1" dirty="0">
              <a:solidFill>
                <a:srgbClr val="00B050"/>
              </a:solidFill>
              <a:latin typeface="Times" panose="02020603050405020304" pitchFamily="18" charset="0"/>
              <a:ea typeface="Calibri"/>
              <a:cs typeface="Times" panose="02020603050405020304" pitchFamily="18" charset="0"/>
            </a:endParaRPr>
          </a:p>
          <a:p>
            <a:pPr lvl="0"/>
            <a:r>
              <a:rPr lang="ro-RO" sz="2400" b="1" dirty="0">
                <a:solidFill>
                  <a:srgbClr val="00B050"/>
                </a:solidFill>
                <a:latin typeface="Times" panose="02020603050405020304" pitchFamily="18" charset="0"/>
                <a:ea typeface="Calibri"/>
                <a:cs typeface="Times" panose="02020603050405020304" pitchFamily="18" charset="0"/>
              </a:rPr>
              <a:t>S</a:t>
            </a:r>
            <a:r>
              <a:rPr lang="en-US" sz="2400" b="1" dirty="0" err="1">
                <a:solidFill>
                  <a:srgbClr val="00B050"/>
                </a:solidFill>
                <a:latin typeface="Times" panose="02020603050405020304" pitchFamily="18" charset="0"/>
                <a:ea typeface="Calibri"/>
                <a:cs typeface="Times" panose="02020603050405020304" pitchFamily="18" charset="0"/>
              </a:rPr>
              <a:t>uplimentelor</a:t>
            </a:r>
            <a:r>
              <a:rPr lang="en-US" sz="2400" b="1" dirty="0">
                <a:solidFill>
                  <a:srgbClr val="00B050"/>
                </a:solidFill>
                <a:latin typeface="Times" panose="02020603050405020304" pitchFamily="18" charset="0"/>
                <a:ea typeface="Calibri"/>
                <a:cs typeface="Times" panose="02020603050405020304" pitchFamily="18" charset="0"/>
              </a:rPr>
              <a:t> </a:t>
            </a:r>
            <a:r>
              <a:rPr lang="ro-RO" sz="2400" b="1" dirty="0">
                <a:solidFill>
                  <a:srgbClr val="00B050"/>
                </a:solidFill>
                <a:latin typeface="Times" panose="02020603050405020304" pitchFamily="18" charset="0"/>
                <a:ea typeface="Calibri"/>
                <a:cs typeface="Times" panose="02020603050405020304" pitchFamily="18" charset="0"/>
              </a:rPr>
              <a:t>A</a:t>
            </a:r>
            <a:r>
              <a:rPr lang="en-US" sz="2400" b="1" dirty="0" err="1">
                <a:solidFill>
                  <a:srgbClr val="00B050"/>
                </a:solidFill>
                <a:latin typeface="Times" panose="02020603050405020304" pitchFamily="18" charset="0"/>
                <a:ea typeface="Calibri"/>
                <a:cs typeface="Times" panose="02020603050405020304" pitchFamily="18" charset="0"/>
              </a:rPr>
              <a:t>limentar</a:t>
            </a:r>
            <a:r>
              <a:rPr lang="ro-RO" sz="2400" b="1" dirty="0">
                <a:solidFill>
                  <a:srgbClr val="00B050"/>
                </a:solidFill>
                <a:latin typeface="Times" panose="02020603050405020304" pitchFamily="18" charset="0"/>
                <a:ea typeface="Calibri"/>
                <a:cs typeface="Times" panose="02020603050405020304" pitchFamily="18" charset="0"/>
              </a:rPr>
              <a: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3060695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3366"/>
            <a:ext cx="4460875"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
        <p:nvSpPr>
          <p:cNvPr id="5" name="Rectangle 4"/>
          <p:cNvSpPr/>
          <p:nvPr/>
        </p:nvSpPr>
        <p:spPr>
          <a:xfrm>
            <a:off x="4038600" y="2438400"/>
            <a:ext cx="5105400" cy="954107"/>
          </a:xfrm>
          <a:prstGeom prst="rect">
            <a:avLst/>
          </a:prstGeom>
        </p:spPr>
        <p:txBody>
          <a:bodyPr wrap="square">
            <a:spAutoFit/>
          </a:bodyPr>
          <a:lstStyle/>
          <a:p>
            <a:pPr>
              <a:spcBef>
                <a:spcPct val="0"/>
              </a:spcBef>
            </a:pPr>
            <a:endParaRPr lang="de-DE" altLang="cs-CZ" sz="2800" dirty="0">
              <a:solidFill>
                <a:srgbClr val="00B050"/>
              </a:solidFill>
              <a:latin typeface="Segoe Print" panose="02000600000000000000" pitchFamily="2" charset="0"/>
              <a:cs typeface="Times" panose="02020603050405020304" pitchFamily="18" charset="0"/>
            </a:endParaRPr>
          </a:p>
          <a:p>
            <a:pPr>
              <a:spcBef>
                <a:spcPct val="0"/>
              </a:spcBef>
            </a:pPr>
            <a:r>
              <a:rPr lang="ro-RO" altLang="ja-JP" sz="2800" dirty="0" smtClean="0">
                <a:solidFill>
                  <a:srgbClr val="00B050"/>
                </a:solidFill>
                <a:latin typeface="Segoe Print" panose="02000600000000000000" pitchFamily="2" charset="0"/>
                <a:cs typeface="Times" panose="02020603050405020304" pitchFamily="18" charset="0"/>
              </a:rPr>
              <a:t>Mulțumesc pentru atenție!</a:t>
            </a:r>
            <a:endParaRPr lang="de-DE" altLang="cs-CZ" sz="2800" dirty="0">
              <a:solidFill>
                <a:srgbClr val="00B050"/>
              </a:solidFill>
              <a:latin typeface="Segoe Print" panose="02000600000000000000" pitchFamily="2" charset="0"/>
              <a:cs typeface="Times" panose="02020603050405020304" pitchFamily="18" charset="0"/>
            </a:endParaRPr>
          </a:p>
        </p:txBody>
      </p:sp>
    </p:spTree>
    <p:extLst>
      <p:ext uri="{BB962C8B-B14F-4D97-AF65-F5344CB8AC3E}">
        <p14:creationId xmlns:p14="http://schemas.microsoft.com/office/powerpoint/2010/main" val="3515932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AutoShape 61"/>
          <p:cNvSpPr>
            <a:spLocks noChangeArrowheads="1"/>
          </p:cNvSpPr>
          <p:nvPr/>
        </p:nvSpPr>
        <p:spPr bwMode="auto">
          <a:xfrm>
            <a:off x="5160818" y="4081317"/>
            <a:ext cx="3784600" cy="32316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pPr>
            <a:r>
              <a:rPr lang="en-US" altLang="en-US" sz="1500" dirty="0" err="1" smtClean="0">
                <a:latin typeface="Times" panose="02020603050405020304" pitchFamily="18" charset="0"/>
                <a:cs typeface="Times" panose="02020603050405020304" pitchFamily="18" charset="0"/>
              </a:rPr>
              <a:t>Tratament</a:t>
            </a:r>
            <a:r>
              <a:rPr lang="en-US" altLang="en-US" sz="1500" dirty="0" smtClean="0">
                <a:latin typeface="Times" panose="02020603050405020304" pitchFamily="18" charset="0"/>
                <a:cs typeface="Times" panose="02020603050405020304" pitchFamily="18" charset="0"/>
              </a:rPr>
              <a:t> </a:t>
            </a:r>
            <a:r>
              <a:rPr lang="en-US" altLang="en-US" sz="1500" dirty="0" err="1" smtClean="0">
                <a:latin typeface="Times" panose="02020603050405020304" pitchFamily="18" charset="0"/>
                <a:cs typeface="Times" panose="02020603050405020304" pitchFamily="18" charset="0"/>
              </a:rPr>
              <a:t>medicamentos</a:t>
            </a:r>
            <a:endParaRPr lang="en-US" altLang="en-US" sz="1500" dirty="0">
              <a:latin typeface="Times" panose="02020603050405020304" pitchFamily="18" charset="0"/>
              <a:cs typeface="Times" panose="02020603050405020304" pitchFamily="18" charset="0"/>
            </a:endParaRPr>
          </a:p>
        </p:txBody>
      </p:sp>
      <p:sp>
        <p:nvSpPr>
          <p:cNvPr id="89" name="Line 2"/>
          <p:cNvSpPr>
            <a:spLocks noChangeShapeType="1"/>
          </p:cNvSpPr>
          <p:nvPr/>
        </p:nvSpPr>
        <p:spPr bwMode="auto">
          <a:xfrm>
            <a:off x="1584325" y="422433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panose="02020603050405020304" pitchFamily="18" charset="0"/>
              <a:cs typeface="Times" panose="02020603050405020304" pitchFamily="18" charset="0"/>
            </a:endParaRPr>
          </a:p>
        </p:txBody>
      </p:sp>
      <p:sp>
        <p:nvSpPr>
          <p:cNvPr id="90" name="Line 4"/>
          <p:cNvSpPr>
            <a:spLocks noChangeShapeType="1"/>
          </p:cNvSpPr>
          <p:nvPr/>
        </p:nvSpPr>
        <p:spPr bwMode="auto">
          <a:xfrm>
            <a:off x="1584325" y="422433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panose="02020603050405020304" pitchFamily="18" charset="0"/>
              <a:cs typeface="Times" panose="02020603050405020304" pitchFamily="18" charset="0"/>
            </a:endParaRPr>
          </a:p>
        </p:txBody>
      </p:sp>
      <p:sp>
        <p:nvSpPr>
          <p:cNvPr id="97" name="Text Box 20"/>
          <p:cNvSpPr txBox="1">
            <a:spLocks noChangeArrowheads="1"/>
          </p:cNvSpPr>
          <p:nvPr/>
        </p:nvSpPr>
        <p:spPr bwMode="auto">
          <a:xfrm>
            <a:off x="3860404" y="5411787"/>
            <a:ext cx="1321196" cy="877163"/>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500" dirty="0" err="1" smtClean="0">
                <a:latin typeface="Times" panose="02020603050405020304" pitchFamily="18" charset="0"/>
                <a:cs typeface="Times" panose="02020603050405020304" pitchFamily="18" charset="0"/>
              </a:rPr>
              <a:t>Glucozamina</a:t>
            </a:r>
            <a:endParaRPr lang="en-US" altLang="en-US" sz="1500" dirty="0">
              <a:latin typeface="Times" panose="02020603050405020304" pitchFamily="18" charset="0"/>
              <a:cs typeface="Times" panose="02020603050405020304" pitchFamily="18" charset="0"/>
            </a:endParaRPr>
          </a:p>
          <a:p>
            <a:pPr eaLnBrk="1" hangingPunct="1">
              <a:spcBef>
                <a:spcPct val="20000"/>
              </a:spcBef>
              <a:buClrTx/>
              <a:buFontTx/>
              <a:buNone/>
            </a:pPr>
            <a:r>
              <a:rPr lang="en-US" altLang="en-US" sz="1500" dirty="0" smtClean="0">
                <a:latin typeface="Times" panose="02020603050405020304" pitchFamily="18" charset="0"/>
                <a:cs typeface="Times" panose="02020603050405020304" pitchFamily="18" charset="0"/>
              </a:rPr>
              <a:t>Ginkgo </a:t>
            </a:r>
            <a:r>
              <a:rPr lang="en-US" altLang="en-US" sz="1500" dirty="0" err="1" smtClean="0">
                <a:latin typeface="Times" panose="02020603050405020304" pitchFamily="18" charset="0"/>
                <a:cs typeface="Times" panose="02020603050405020304" pitchFamily="18" charset="0"/>
              </a:rPr>
              <a:t>Biloba</a:t>
            </a:r>
            <a:endParaRPr lang="en-US" altLang="en-US" sz="1500" dirty="0">
              <a:latin typeface="Times" panose="02020603050405020304" pitchFamily="18" charset="0"/>
              <a:cs typeface="Times" panose="02020603050405020304" pitchFamily="18" charset="0"/>
            </a:endParaRPr>
          </a:p>
          <a:p>
            <a:pPr eaLnBrk="1" hangingPunct="1">
              <a:spcBef>
                <a:spcPct val="20000"/>
              </a:spcBef>
              <a:buClrTx/>
              <a:buFontTx/>
              <a:buNone/>
            </a:pPr>
            <a:r>
              <a:rPr lang="en-US" altLang="en-US" sz="1500" dirty="0" smtClean="0">
                <a:latin typeface="Times" panose="02020603050405020304" pitchFamily="18" charset="0"/>
                <a:cs typeface="Times" panose="02020603050405020304" pitchFamily="18" charset="0"/>
              </a:rPr>
              <a:t>Echinacea</a:t>
            </a:r>
            <a:endParaRPr lang="en-US" altLang="en-US" sz="1500" dirty="0">
              <a:latin typeface="Times" panose="02020603050405020304" pitchFamily="18" charset="0"/>
              <a:cs typeface="Times" panose="02020603050405020304" pitchFamily="18" charset="0"/>
            </a:endParaRPr>
          </a:p>
        </p:txBody>
      </p:sp>
      <p:sp>
        <p:nvSpPr>
          <p:cNvPr id="99" name="Rectangle 22"/>
          <p:cNvSpPr>
            <a:spLocks noChangeArrowheads="1"/>
          </p:cNvSpPr>
          <p:nvPr/>
        </p:nvSpPr>
        <p:spPr bwMode="auto">
          <a:xfrm>
            <a:off x="379413" y="813061"/>
            <a:ext cx="3452018" cy="1015663"/>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fr-FR" altLang="en-US" sz="1500" dirty="0" smtClean="0">
                <a:latin typeface="Times" panose="02020603050405020304" pitchFamily="18" charset="0"/>
                <a:cs typeface="Times" panose="02020603050405020304" pitchFamily="18" charset="0"/>
              </a:rPr>
              <a:t>« </a:t>
            </a:r>
            <a:r>
              <a:rPr lang="fr-FR" altLang="en-US" sz="1500" dirty="0" err="1" smtClean="0">
                <a:latin typeface="Times" panose="02020603050405020304" pitchFamily="18" charset="0"/>
                <a:cs typeface="Times" panose="02020603050405020304" pitchFamily="18" charset="0"/>
              </a:rPr>
              <a:t>Produs</a:t>
            </a:r>
            <a:r>
              <a:rPr lang="fr-FR" altLang="en-US" sz="1500" dirty="0" smtClean="0">
                <a:latin typeface="Times" panose="02020603050405020304" pitchFamily="18" charset="0"/>
                <a:cs typeface="Times" panose="02020603050405020304" pitchFamily="18" charset="0"/>
              </a:rPr>
              <a:t> </a:t>
            </a:r>
            <a:r>
              <a:rPr lang="fr-FR" altLang="en-US" sz="1500" dirty="0" err="1" smtClean="0">
                <a:latin typeface="Times" panose="02020603050405020304" pitchFamily="18" charset="0"/>
                <a:cs typeface="Times" panose="02020603050405020304" pitchFamily="18" charset="0"/>
              </a:rPr>
              <a:t>alimentar</a:t>
            </a:r>
            <a:r>
              <a:rPr lang="fr-FR" altLang="en-US" sz="1500" dirty="0" smtClean="0">
                <a:latin typeface="Times" panose="02020603050405020304" pitchFamily="18" charset="0"/>
                <a:cs typeface="Times" panose="02020603050405020304" pitchFamily="18" charset="0"/>
              </a:rPr>
              <a:t> -</a:t>
            </a:r>
            <a:r>
              <a:rPr lang="fr-FR" altLang="en-US" sz="1500" dirty="0">
                <a:latin typeface="Times" panose="02020603050405020304" pitchFamily="18" charset="0"/>
                <a:cs typeface="Times" panose="02020603050405020304" pitchFamily="18" charset="0"/>
              </a:rPr>
              <a:t> </a:t>
            </a:r>
            <a:r>
              <a:rPr lang="fr-FR" altLang="en-US" sz="1500" dirty="0" err="1" smtClean="0">
                <a:latin typeface="Times" panose="02020603050405020304" pitchFamily="18" charset="0"/>
                <a:cs typeface="Times" panose="02020603050405020304" pitchFamily="18" charset="0"/>
              </a:rPr>
              <a:t>Orice</a:t>
            </a:r>
            <a:r>
              <a:rPr lang="fr-FR" altLang="en-US" sz="1500" dirty="0" smtClean="0">
                <a:latin typeface="Times" panose="02020603050405020304" pitchFamily="18" charset="0"/>
                <a:cs typeface="Times" panose="02020603050405020304" pitchFamily="18" charset="0"/>
              </a:rPr>
              <a:t> </a:t>
            </a:r>
            <a:r>
              <a:rPr lang="fr-FR" altLang="en-US" sz="1500" dirty="0" err="1" smtClean="0">
                <a:latin typeface="Times" panose="02020603050405020304" pitchFamily="18" charset="0"/>
                <a:cs typeface="Times" panose="02020603050405020304" pitchFamily="18" charset="0"/>
              </a:rPr>
              <a:t>substanta</a:t>
            </a:r>
            <a:r>
              <a:rPr lang="fr-FR" altLang="en-US" sz="1500" dirty="0" smtClean="0">
                <a:latin typeface="Times" panose="02020603050405020304" pitchFamily="18" charset="0"/>
                <a:cs typeface="Times" panose="02020603050405020304" pitchFamily="18" charset="0"/>
              </a:rPr>
              <a:t> </a:t>
            </a:r>
            <a:r>
              <a:rPr lang="fr-FR" altLang="en-US" sz="1500" dirty="0" err="1" smtClean="0">
                <a:latin typeface="Times" panose="02020603050405020304" pitchFamily="18" charset="0"/>
                <a:cs typeface="Times" panose="02020603050405020304" pitchFamily="18" charset="0"/>
              </a:rPr>
              <a:t>sau</a:t>
            </a:r>
            <a:r>
              <a:rPr lang="fr-FR" altLang="en-US" sz="1500" dirty="0" smtClean="0">
                <a:latin typeface="Times" panose="02020603050405020304" pitchFamily="18" charset="0"/>
                <a:cs typeface="Times" panose="02020603050405020304" pitchFamily="18" charset="0"/>
              </a:rPr>
              <a:t> </a:t>
            </a:r>
            <a:r>
              <a:rPr lang="fr-FR" altLang="en-US" sz="1500" dirty="0" err="1" smtClean="0">
                <a:latin typeface="Times" panose="02020603050405020304" pitchFamily="18" charset="0"/>
                <a:cs typeface="Times" panose="02020603050405020304" pitchFamily="18" charset="0"/>
              </a:rPr>
              <a:t>produs</a:t>
            </a:r>
            <a:r>
              <a:rPr lang="fr-FR" altLang="en-US" sz="1500" dirty="0" smtClean="0">
                <a:latin typeface="Times" panose="02020603050405020304" pitchFamily="18" charset="0"/>
                <a:cs typeface="Times" panose="02020603050405020304" pitchFamily="18" charset="0"/>
              </a:rPr>
              <a:t> </a:t>
            </a:r>
            <a:r>
              <a:rPr lang="fr-FR" altLang="en-US" sz="1500" dirty="0" err="1" smtClean="0">
                <a:latin typeface="Times" panose="02020603050405020304" pitchFamily="18" charset="0"/>
                <a:cs typeface="Times" panose="02020603050405020304" pitchFamily="18" charset="0"/>
              </a:rPr>
              <a:t>procesat</a:t>
            </a:r>
            <a:r>
              <a:rPr lang="ro-RO" altLang="en-US" sz="1500" dirty="0" smtClean="0">
                <a:latin typeface="Times" panose="02020603050405020304" pitchFamily="18" charset="0"/>
                <a:cs typeface="Times" panose="02020603050405020304" pitchFamily="18" charset="0"/>
              </a:rPr>
              <a:t> sau </a:t>
            </a:r>
            <a:r>
              <a:rPr lang="fr-FR" altLang="en-US" sz="1500" dirty="0" smtClean="0">
                <a:latin typeface="Times" panose="02020603050405020304" pitchFamily="18" charset="0"/>
                <a:cs typeface="Times" panose="02020603050405020304" pitchFamily="18" charset="0"/>
              </a:rPr>
              <a:t>partial </a:t>
            </a:r>
            <a:r>
              <a:rPr lang="fr-FR" altLang="en-US" sz="1500" dirty="0" err="1" smtClean="0">
                <a:latin typeface="Times" panose="02020603050405020304" pitchFamily="18" charset="0"/>
                <a:cs typeface="Times" panose="02020603050405020304" pitchFamily="18" charset="0"/>
              </a:rPr>
              <a:t>procesat</a:t>
            </a:r>
            <a:r>
              <a:rPr lang="fr-FR" altLang="en-US" sz="1500" dirty="0" smtClean="0">
                <a:latin typeface="Times" panose="02020603050405020304" pitchFamily="18" charset="0"/>
                <a:cs typeface="Times" panose="02020603050405020304" pitchFamily="18" charset="0"/>
              </a:rPr>
              <a:t> , </a:t>
            </a:r>
            <a:r>
              <a:rPr lang="fr-FR" altLang="en-US" sz="1500" dirty="0" err="1" smtClean="0">
                <a:latin typeface="Times" panose="02020603050405020304" pitchFamily="18" charset="0"/>
                <a:cs typeface="Times" panose="02020603050405020304" pitchFamily="18" charset="0"/>
              </a:rPr>
              <a:t>destinat</a:t>
            </a:r>
            <a:r>
              <a:rPr lang="fr-FR" altLang="en-US" sz="1500" dirty="0" smtClean="0">
                <a:latin typeface="Times" panose="02020603050405020304" pitchFamily="18" charset="0"/>
                <a:cs typeface="Times" panose="02020603050405020304" pitchFamily="18" charset="0"/>
              </a:rPr>
              <a:t> a fi </a:t>
            </a:r>
            <a:r>
              <a:rPr lang="fr-FR" altLang="en-US" sz="1500" dirty="0" err="1" smtClean="0">
                <a:latin typeface="Times" panose="02020603050405020304" pitchFamily="18" charset="0"/>
                <a:cs typeface="Times" panose="02020603050405020304" pitchFamily="18" charset="0"/>
              </a:rPr>
              <a:t>ingerat</a:t>
            </a:r>
            <a:r>
              <a:rPr lang="fr-FR" altLang="en-US" sz="1500" dirty="0" smtClean="0">
                <a:latin typeface="Times" panose="02020603050405020304" pitchFamily="18" charset="0"/>
                <a:cs typeface="Times" panose="02020603050405020304" pitchFamily="18" charset="0"/>
              </a:rPr>
              <a:t> de </a:t>
            </a:r>
            <a:r>
              <a:rPr lang="fr-FR" altLang="en-US" sz="1500" dirty="0" err="1" smtClean="0">
                <a:latin typeface="Times" panose="02020603050405020304" pitchFamily="18" charset="0"/>
                <a:cs typeface="Times" panose="02020603050405020304" pitchFamily="18" charset="0"/>
              </a:rPr>
              <a:t>oameni</a:t>
            </a:r>
            <a:r>
              <a:rPr lang="fr-FR" altLang="en-US" sz="1500" dirty="0" smtClean="0">
                <a:latin typeface="Times" panose="02020603050405020304" pitchFamily="18" charset="0"/>
                <a:cs typeface="Times" panose="02020603050405020304" pitchFamily="18" charset="0"/>
              </a:rPr>
              <a:t> (</a:t>
            </a:r>
            <a:r>
              <a:rPr lang="fr-FR" altLang="en-US" sz="1500" dirty="0" err="1" smtClean="0">
                <a:latin typeface="Times" panose="02020603050405020304" pitchFamily="18" charset="0"/>
                <a:cs typeface="Times" panose="02020603050405020304" pitchFamily="18" charset="0"/>
              </a:rPr>
              <a:t>consumului</a:t>
            </a:r>
            <a:r>
              <a:rPr lang="fr-FR" altLang="en-US" sz="1500" dirty="0" smtClean="0">
                <a:latin typeface="Times" panose="02020603050405020304" pitchFamily="18" charset="0"/>
                <a:cs typeface="Times" panose="02020603050405020304" pitchFamily="18" charset="0"/>
              </a:rPr>
              <a:t> </a:t>
            </a:r>
            <a:r>
              <a:rPr lang="fr-FR" altLang="en-US" sz="1500" dirty="0" err="1" smtClean="0">
                <a:latin typeface="Times" panose="02020603050405020304" pitchFamily="18" charset="0"/>
                <a:cs typeface="Times" panose="02020603050405020304" pitchFamily="18" charset="0"/>
              </a:rPr>
              <a:t>uman</a:t>
            </a:r>
            <a:r>
              <a:rPr lang="fr-FR" altLang="en-US" sz="1500" dirty="0" smtClean="0">
                <a:latin typeface="Times" panose="02020603050405020304" pitchFamily="18" charset="0"/>
                <a:cs typeface="Times" panose="02020603050405020304" pitchFamily="18" charset="0"/>
              </a:rPr>
              <a:t>)</a:t>
            </a:r>
            <a:r>
              <a:rPr lang="fr-FR" altLang="en-US" sz="1500" dirty="0">
                <a:latin typeface="Times" panose="02020603050405020304" pitchFamily="18" charset="0"/>
                <a:cs typeface="Times" panose="02020603050405020304" pitchFamily="18" charset="0"/>
              </a:rPr>
              <a:t> » </a:t>
            </a:r>
          </a:p>
        </p:txBody>
      </p:sp>
      <p:sp>
        <p:nvSpPr>
          <p:cNvPr id="100" name="Rectangle 23"/>
          <p:cNvSpPr>
            <a:spLocks noChangeArrowheads="1"/>
          </p:cNvSpPr>
          <p:nvPr/>
        </p:nvSpPr>
        <p:spPr bwMode="auto">
          <a:xfrm>
            <a:off x="379413" y="1852008"/>
            <a:ext cx="3452018" cy="78483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fr-FR" altLang="en-US" sz="1500" dirty="0">
                <a:latin typeface="Times" panose="02020603050405020304" pitchFamily="18" charset="0"/>
                <a:cs typeface="Times" panose="02020603050405020304" pitchFamily="18" charset="0"/>
              </a:rPr>
              <a:t>« </a:t>
            </a:r>
            <a:r>
              <a:rPr lang="fr-FR" altLang="en-US" sz="1500" dirty="0" err="1">
                <a:latin typeface="Times" panose="02020603050405020304" pitchFamily="18" charset="0"/>
                <a:cs typeface="Times" panose="02020603050405020304" pitchFamily="18" charset="0"/>
              </a:rPr>
              <a:t>Surse</a:t>
            </a:r>
            <a:r>
              <a:rPr lang="fr-FR" altLang="en-US" sz="1500" dirty="0">
                <a:latin typeface="Times" panose="02020603050405020304" pitchFamily="18" charset="0"/>
                <a:cs typeface="Times" panose="02020603050405020304" pitchFamily="18" charset="0"/>
              </a:rPr>
              <a:t> </a:t>
            </a:r>
            <a:r>
              <a:rPr lang="fr-FR" altLang="en-US" sz="1500" dirty="0" err="1">
                <a:latin typeface="Times" panose="02020603050405020304" pitchFamily="18" charset="0"/>
                <a:cs typeface="Times" panose="02020603050405020304" pitchFamily="18" charset="0"/>
              </a:rPr>
              <a:t>concentrate</a:t>
            </a:r>
            <a:r>
              <a:rPr lang="fr-FR" altLang="en-US" sz="1500" dirty="0">
                <a:latin typeface="Times" panose="02020603050405020304" pitchFamily="18" charset="0"/>
                <a:cs typeface="Times" panose="02020603050405020304" pitchFamily="18" charset="0"/>
              </a:rPr>
              <a:t> de </a:t>
            </a:r>
            <a:r>
              <a:rPr lang="fr-FR" altLang="en-US" sz="1500" dirty="0" err="1">
                <a:latin typeface="Times" panose="02020603050405020304" pitchFamily="18" charset="0"/>
                <a:cs typeface="Times" panose="02020603050405020304" pitchFamily="18" charset="0"/>
              </a:rPr>
              <a:t>nutrienti</a:t>
            </a:r>
            <a:r>
              <a:rPr lang="fr-FR" altLang="en-US" sz="1500" dirty="0">
                <a:latin typeface="Times" panose="02020603050405020304" pitchFamily="18" charset="0"/>
                <a:cs typeface="Times" panose="02020603050405020304" pitchFamily="18" charset="0"/>
              </a:rPr>
              <a:t> </a:t>
            </a:r>
            <a:r>
              <a:rPr lang="fr-FR" altLang="en-US" sz="1500" dirty="0" err="1">
                <a:latin typeface="Times" panose="02020603050405020304" pitchFamily="18" charset="0"/>
                <a:cs typeface="Times" panose="02020603050405020304" pitchFamily="18" charset="0"/>
              </a:rPr>
              <a:t>sau</a:t>
            </a:r>
            <a:r>
              <a:rPr lang="fr-FR" altLang="en-US" sz="1500" dirty="0">
                <a:latin typeface="Times" panose="02020603050405020304" pitchFamily="18" charset="0"/>
                <a:cs typeface="Times" panose="02020603050405020304" pitchFamily="18" charset="0"/>
              </a:rPr>
              <a:t> </a:t>
            </a:r>
            <a:r>
              <a:rPr lang="fr-FR" altLang="en-US" sz="1500" dirty="0" err="1">
                <a:latin typeface="Times" panose="02020603050405020304" pitchFamily="18" charset="0"/>
                <a:cs typeface="Times" panose="02020603050405020304" pitchFamily="18" charset="0"/>
              </a:rPr>
              <a:t>alte</a:t>
            </a:r>
            <a:r>
              <a:rPr lang="fr-FR" altLang="en-US" sz="1500" dirty="0">
                <a:latin typeface="Times" panose="02020603050405020304" pitchFamily="18" charset="0"/>
                <a:cs typeface="Times" panose="02020603050405020304" pitchFamily="18" charset="0"/>
              </a:rPr>
              <a:t> </a:t>
            </a:r>
            <a:r>
              <a:rPr lang="fr-FR" altLang="en-US" sz="1500" dirty="0" err="1">
                <a:latin typeface="Times" panose="02020603050405020304" pitchFamily="18" charset="0"/>
                <a:cs typeface="Times" panose="02020603050405020304" pitchFamily="18" charset="0"/>
              </a:rPr>
              <a:t>substante</a:t>
            </a:r>
            <a:r>
              <a:rPr lang="fr-FR" altLang="en-US" sz="1500" dirty="0">
                <a:latin typeface="Times" panose="02020603050405020304" pitchFamily="18" charset="0"/>
                <a:cs typeface="Times" panose="02020603050405020304" pitchFamily="18" charset="0"/>
              </a:rPr>
              <a:t> </a:t>
            </a:r>
            <a:r>
              <a:rPr lang="fr-FR" altLang="en-US" sz="1500" dirty="0" err="1">
                <a:latin typeface="Times" panose="02020603050405020304" pitchFamily="18" charset="0"/>
                <a:cs typeface="Times" panose="02020603050405020304" pitchFamily="18" charset="0"/>
              </a:rPr>
              <a:t>cu</a:t>
            </a:r>
            <a:r>
              <a:rPr lang="fr-FR" altLang="en-US" sz="1500" dirty="0">
                <a:latin typeface="Times" panose="02020603050405020304" pitchFamily="18" charset="0"/>
                <a:cs typeface="Times" panose="02020603050405020304" pitchFamily="18" charset="0"/>
              </a:rPr>
              <a:t> </a:t>
            </a:r>
            <a:r>
              <a:rPr lang="fr-FR" altLang="en-US" sz="1500" dirty="0" err="1">
                <a:latin typeface="Times" panose="02020603050405020304" pitchFamily="18" charset="0"/>
                <a:cs typeface="Times" panose="02020603050405020304" pitchFamily="18" charset="0"/>
              </a:rPr>
              <a:t>efect</a:t>
            </a:r>
            <a:r>
              <a:rPr lang="fr-FR" altLang="en-US" sz="1500" dirty="0">
                <a:latin typeface="Times" panose="02020603050405020304" pitchFamily="18" charset="0"/>
                <a:cs typeface="Times" panose="02020603050405020304" pitchFamily="18" charset="0"/>
              </a:rPr>
              <a:t> </a:t>
            </a:r>
            <a:r>
              <a:rPr lang="fr-FR" altLang="en-US" sz="1500" dirty="0" err="1">
                <a:latin typeface="Times" panose="02020603050405020304" pitchFamily="18" charset="0"/>
                <a:cs typeface="Times" panose="02020603050405020304" pitchFamily="18" charset="0"/>
              </a:rPr>
              <a:t>nutritional</a:t>
            </a:r>
            <a:r>
              <a:rPr lang="fr-FR" altLang="en-US" sz="1500" dirty="0">
                <a:latin typeface="Times" panose="02020603050405020304" pitchFamily="18" charset="0"/>
                <a:cs typeface="Times" panose="02020603050405020304" pitchFamily="18" charset="0"/>
              </a:rPr>
              <a:t> </a:t>
            </a:r>
            <a:r>
              <a:rPr lang="fr-FR" altLang="en-US" sz="1500" dirty="0" err="1">
                <a:latin typeface="Times" panose="02020603050405020304" pitchFamily="18" charset="0"/>
                <a:cs typeface="Times" panose="02020603050405020304" pitchFamily="18" charset="0"/>
              </a:rPr>
              <a:t>sau</a:t>
            </a:r>
            <a:r>
              <a:rPr lang="fr-FR" altLang="en-US" sz="1500" dirty="0">
                <a:latin typeface="Times" panose="02020603050405020304" pitchFamily="18" charset="0"/>
                <a:cs typeface="Times" panose="02020603050405020304" pitchFamily="18" charset="0"/>
              </a:rPr>
              <a:t> </a:t>
            </a:r>
            <a:r>
              <a:rPr lang="fr-FR" altLang="en-US" sz="1500" dirty="0" err="1">
                <a:latin typeface="Times" panose="02020603050405020304" pitchFamily="18" charset="0"/>
                <a:cs typeface="Times" panose="02020603050405020304" pitchFamily="18" charset="0"/>
              </a:rPr>
              <a:t>fiziologic</a:t>
            </a:r>
            <a:r>
              <a:rPr lang="fr-FR" altLang="en-US" sz="1500" dirty="0">
                <a:latin typeface="Times" panose="02020603050405020304" pitchFamily="18" charset="0"/>
                <a:cs typeface="Times" panose="02020603050405020304" pitchFamily="18" charset="0"/>
              </a:rPr>
              <a:t>, simple </a:t>
            </a:r>
            <a:r>
              <a:rPr lang="fr-FR" altLang="en-US" sz="1500" dirty="0" err="1">
                <a:latin typeface="Times" panose="02020603050405020304" pitchFamily="18" charset="0"/>
                <a:cs typeface="Times" panose="02020603050405020304" pitchFamily="18" charset="0"/>
              </a:rPr>
              <a:t>sau</a:t>
            </a:r>
            <a:r>
              <a:rPr lang="fr-FR" altLang="en-US" sz="1500" dirty="0">
                <a:latin typeface="Times" panose="02020603050405020304" pitchFamily="18" charset="0"/>
                <a:cs typeface="Times" panose="02020603050405020304" pitchFamily="18" charset="0"/>
              </a:rPr>
              <a:t> in </a:t>
            </a:r>
            <a:r>
              <a:rPr lang="fr-FR" altLang="en-US" sz="1500" dirty="0" err="1">
                <a:latin typeface="Times" panose="02020603050405020304" pitchFamily="18" charset="0"/>
                <a:cs typeface="Times" panose="02020603050405020304" pitchFamily="18" charset="0"/>
              </a:rPr>
              <a:t>combinatie</a:t>
            </a:r>
            <a:r>
              <a:rPr lang="fr-FR" altLang="en-US" sz="1500" dirty="0">
                <a:latin typeface="Times" panose="02020603050405020304" pitchFamily="18" charset="0"/>
                <a:cs typeface="Times" panose="02020603050405020304" pitchFamily="18" charset="0"/>
              </a:rPr>
              <a:t> »</a:t>
            </a:r>
            <a:endParaRPr lang="en-US" altLang="en-US" sz="1500" dirty="0">
              <a:latin typeface="Times" panose="02020603050405020304" pitchFamily="18" charset="0"/>
              <a:cs typeface="Times" panose="02020603050405020304" pitchFamily="18" charset="0"/>
            </a:endParaRPr>
          </a:p>
        </p:txBody>
      </p:sp>
      <p:sp>
        <p:nvSpPr>
          <p:cNvPr id="101" name="Rectangle 24"/>
          <p:cNvSpPr>
            <a:spLocks noChangeArrowheads="1"/>
          </p:cNvSpPr>
          <p:nvPr/>
        </p:nvSpPr>
        <p:spPr bwMode="auto">
          <a:xfrm>
            <a:off x="414049" y="2913837"/>
            <a:ext cx="3417382" cy="32316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fr-FR" altLang="en-US" sz="1500" dirty="0">
                <a:latin typeface="Times" panose="02020603050405020304" pitchFamily="18" charset="0"/>
                <a:cs typeface="Times" panose="02020603050405020304" pitchFamily="18" charset="0"/>
              </a:rPr>
              <a:t>« </a:t>
            </a:r>
            <a:r>
              <a:rPr lang="es-PE" altLang="en-US" sz="1500" dirty="0" err="1" smtClean="0">
                <a:latin typeface="Times" panose="02020603050405020304" pitchFamily="18" charset="0"/>
                <a:cs typeface="Times" panose="02020603050405020304" pitchFamily="18" charset="0"/>
              </a:rPr>
              <a:t>Completeaz</a:t>
            </a:r>
            <a:r>
              <a:rPr lang="ro-RO" altLang="en-US" sz="1500" dirty="0" smtClean="0">
                <a:latin typeface="Times" panose="02020603050405020304" pitchFamily="18" charset="0"/>
                <a:cs typeface="Times" panose="02020603050405020304" pitchFamily="18" charset="0"/>
              </a:rPr>
              <a:t>ă dieta normală</a:t>
            </a:r>
            <a:r>
              <a:rPr lang="fr-FR" altLang="en-US" sz="1500" dirty="0" smtClean="0">
                <a:latin typeface="Times" panose="02020603050405020304" pitchFamily="18" charset="0"/>
                <a:cs typeface="Times" panose="02020603050405020304" pitchFamily="18" charset="0"/>
              </a:rPr>
              <a:t>»</a:t>
            </a:r>
            <a:endParaRPr lang="fr-FR" altLang="en-US" sz="1500" dirty="0">
              <a:latin typeface="Times" panose="02020603050405020304" pitchFamily="18" charset="0"/>
              <a:cs typeface="Times" panose="02020603050405020304" pitchFamily="18" charset="0"/>
            </a:endParaRPr>
          </a:p>
        </p:txBody>
      </p:sp>
      <p:sp>
        <p:nvSpPr>
          <p:cNvPr id="102" name="Rectangle 25"/>
          <p:cNvSpPr>
            <a:spLocks noChangeArrowheads="1"/>
          </p:cNvSpPr>
          <p:nvPr/>
        </p:nvSpPr>
        <p:spPr bwMode="auto">
          <a:xfrm>
            <a:off x="414049" y="3417742"/>
            <a:ext cx="3417382" cy="553998"/>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ro-RO" altLang="en-US" sz="1500" dirty="0" smtClean="0">
                <a:latin typeface="Times" panose="02020603050405020304" pitchFamily="18" charset="0"/>
                <a:cs typeface="Times" panose="02020603050405020304" pitchFamily="18" charset="0"/>
              </a:rPr>
              <a:t>Capsule, tablete, pastile, fiole cu lichid, tincturi, ceaiuri, produse ale stupului </a:t>
            </a:r>
            <a:endParaRPr lang="fr-FR" altLang="en-US" sz="1500" dirty="0">
              <a:latin typeface="Times" panose="02020603050405020304" pitchFamily="18" charset="0"/>
              <a:cs typeface="Times" panose="02020603050405020304" pitchFamily="18" charset="0"/>
            </a:endParaRPr>
          </a:p>
        </p:txBody>
      </p:sp>
      <p:sp>
        <p:nvSpPr>
          <p:cNvPr id="103" name="Rectangle 26"/>
          <p:cNvSpPr>
            <a:spLocks noChangeArrowheads="1"/>
          </p:cNvSpPr>
          <p:nvPr/>
        </p:nvSpPr>
        <p:spPr bwMode="auto">
          <a:xfrm>
            <a:off x="414049" y="4497044"/>
            <a:ext cx="3417382" cy="32316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fr-FR" altLang="en-US" sz="1500" dirty="0" err="1">
                <a:latin typeface="Times" panose="02020603050405020304" pitchFamily="18" charset="0"/>
                <a:cs typeface="Times" panose="02020603050405020304" pitchFamily="18" charset="0"/>
              </a:rPr>
              <a:t>Portii</a:t>
            </a:r>
            <a:r>
              <a:rPr lang="fr-FR" altLang="en-US" sz="1500" dirty="0">
                <a:latin typeface="Times" panose="02020603050405020304" pitchFamily="18" charset="0"/>
                <a:cs typeface="Times" panose="02020603050405020304" pitchFamily="18" charset="0"/>
              </a:rPr>
              <a:t>, </a:t>
            </a:r>
            <a:r>
              <a:rPr lang="fr-FR" altLang="en-US" sz="1500" dirty="0" smtClean="0">
                <a:latin typeface="Times" panose="02020603050405020304" pitchFamily="18" charset="0"/>
                <a:cs typeface="Times" panose="02020603050405020304" pitchFamily="18" charset="0"/>
              </a:rPr>
              <a:t>DZR</a:t>
            </a:r>
            <a:endParaRPr lang="fr-FR" altLang="en-US" sz="1500" dirty="0">
              <a:latin typeface="Times" panose="02020603050405020304" pitchFamily="18" charset="0"/>
              <a:cs typeface="Times" panose="02020603050405020304" pitchFamily="18" charset="0"/>
            </a:endParaRPr>
          </a:p>
        </p:txBody>
      </p:sp>
      <p:sp>
        <p:nvSpPr>
          <p:cNvPr id="104" name="Rectangle 28"/>
          <p:cNvSpPr>
            <a:spLocks noChangeArrowheads="1"/>
          </p:cNvSpPr>
          <p:nvPr/>
        </p:nvSpPr>
        <p:spPr bwMode="auto">
          <a:xfrm>
            <a:off x="379413" y="281133"/>
            <a:ext cx="3452018" cy="32316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algn="ctr" eaLnBrk="1" hangingPunct="1">
              <a:spcBef>
                <a:spcPct val="20000"/>
              </a:spcBef>
              <a:buClrTx/>
              <a:buFontTx/>
              <a:buNone/>
            </a:pPr>
            <a:r>
              <a:rPr lang="en-US" altLang="en-US" sz="1500" dirty="0">
                <a:latin typeface="Times" panose="02020603050405020304" pitchFamily="18" charset="0"/>
                <a:cs typeface="Times" panose="02020603050405020304" pitchFamily="18" charset="0"/>
              </a:rPr>
              <a:t>SUPLIMENT ALIMENTAR</a:t>
            </a:r>
          </a:p>
        </p:txBody>
      </p:sp>
      <p:sp>
        <p:nvSpPr>
          <p:cNvPr id="110" name="Rectangle 38"/>
          <p:cNvSpPr>
            <a:spLocks noChangeArrowheads="1"/>
          </p:cNvSpPr>
          <p:nvPr/>
        </p:nvSpPr>
        <p:spPr bwMode="auto">
          <a:xfrm>
            <a:off x="5181600" y="308212"/>
            <a:ext cx="3784600" cy="32067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algn="ctr" eaLnBrk="1" hangingPunct="1">
              <a:spcBef>
                <a:spcPct val="20000"/>
              </a:spcBef>
              <a:buClrTx/>
              <a:buFontTx/>
              <a:buNone/>
            </a:pPr>
            <a:r>
              <a:rPr lang="en-US" altLang="en-US" sz="1500" dirty="0">
                <a:latin typeface="Times" panose="02020603050405020304" pitchFamily="18" charset="0"/>
                <a:cs typeface="Times" panose="02020603050405020304" pitchFamily="18" charset="0"/>
              </a:rPr>
              <a:t>MEDICAMENT</a:t>
            </a:r>
          </a:p>
        </p:txBody>
      </p:sp>
      <p:sp>
        <p:nvSpPr>
          <p:cNvPr id="111" name="Rectangle 39"/>
          <p:cNvSpPr>
            <a:spLocks noChangeArrowheads="1"/>
          </p:cNvSpPr>
          <p:nvPr/>
        </p:nvSpPr>
        <p:spPr bwMode="auto">
          <a:xfrm>
            <a:off x="5181600" y="835718"/>
            <a:ext cx="3784600" cy="78483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n-US" altLang="en-US" sz="1500" dirty="0">
                <a:latin typeface="Times" panose="02020603050405020304" pitchFamily="18" charset="0"/>
                <a:cs typeface="Times" panose="02020603050405020304" pitchFamily="18" charset="0"/>
              </a:rPr>
              <a:t>“</a:t>
            </a:r>
            <a:r>
              <a:rPr lang="es-PE" altLang="en-US" sz="1500" dirty="0" err="1">
                <a:latin typeface="Times" panose="02020603050405020304" pitchFamily="18" charset="0"/>
                <a:cs typeface="Times" panose="02020603050405020304" pitchFamily="18" charset="0"/>
              </a:rPr>
              <a:t>Orice</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substanta</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sau</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combinatie</a:t>
            </a:r>
            <a:r>
              <a:rPr lang="es-PE" altLang="en-US" sz="1500" dirty="0">
                <a:latin typeface="Times" panose="02020603050405020304" pitchFamily="18" charset="0"/>
                <a:cs typeface="Times" panose="02020603050405020304" pitchFamily="18" charset="0"/>
              </a:rPr>
              <a:t> de </a:t>
            </a:r>
            <a:r>
              <a:rPr lang="es-PE" altLang="en-US" sz="1500" dirty="0" err="1">
                <a:latin typeface="Times" panose="02020603050405020304" pitchFamily="18" charset="0"/>
                <a:cs typeface="Times" panose="02020603050405020304" pitchFamily="18" charset="0"/>
              </a:rPr>
              <a:t>substante</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prezentata</a:t>
            </a:r>
            <a:r>
              <a:rPr lang="es-PE" altLang="en-US" sz="1500" dirty="0">
                <a:latin typeface="Times" panose="02020603050405020304" pitchFamily="18" charset="0"/>
                <a:cs typeface="Times" panose="02020603050405020304" pitchFamily="18" charset="0"/>
              </a:rPr>
              <a:t> ca </a:t>
            </a:r>
            <a:r>
              <a:rPr lang="es-PE" altLang="en-US" sz="1500" dirty="0" err="1">
                <a:latin typeface="Times" panose="02020603050405020304" pitchFamily="18" charset="0"/>
                <a:cs typeface="Times" panose="02020603050405020304" pitchFamily="18" charset="0"/>
              </a:rPr>
              <a:t>avand</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proprietati</a:t>
            </a:r>
            <a:r>
              <a:rPr lang="es-PE" altLang="en-US" sz="1500" dirty="0">
                <a:latin typeface="Times" panose="02020603050405020304" pitchFamily="18" charset="0"/>
                <a:cs typeface="Times" panose="02020603050405020304" pitchFamily="18" charset="0"/>
              </a:rPr>
              <a:t> pentru </a:t>
            </a:r>
            <a:r>
              <a:rPr lang="es-PE" altLang="en-US" sz="1500" dirty="0" err="1">
                <a:latin typeface="Times" panose="02020603050405020304" pitchFamily="18" charset="0"/>
                <a:cs typeface="Times" panose="02020603050405020304" pitchFamily="18" charset="0"/>
              </a:rPr>
              <a:t>tratarea</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sau</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prevenirea</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bolilor</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umane</a:t>
            </a:r>
            <a:r>
              <a:rPr lang="es-PE" altLang="en-US" sz="1500" dirty="0">
                <a:latin typeface="Times" panose="02020603050405020304" pitchFamily="18" charset="0"/>
                <a:cs typeface="Times" panose="02020603050405020304" pitchFamily="18" charset="0"/>
              </a:rPr>
              <a:t>”</a:t>
            </a:r>
            <a:endParaRPr lang="en-US" altLang="en-US" sz="1500" dirty="0">
              <a:latin typeface="Times" panose="02020603050405020304" pitchFamily="18" charset="0"/>
              <a:cs typeface="Times" panose="02020603050405020304" pitchFamily="18" charset="0"/>
            </a:endParaRPr>
          </a:p>
        </p:txBody>
      </p:sp>
      <p:sp>
        <p:nvSpPr>
          <p:cNvPr id="112" name="Rectangle 40"/>
          <p:cNvSpPr>
            <a:spLocks noChangeArrowheads="1"/>
          </p:cNvSpPr>
          <p:nvPr/>
        </p:nvSpPr>
        <p:spPr bwMode="auto">
          <a:xfrm>
            <a:off x="5181600" y="1874258"/>
            <a:ext cx="3784600"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s-PE" altLang="en-US" sz="1500" dirty="0" smtClean="0">
                <a:latin typeface="Times" panose="02020603050405020304" pitchFamily="18" charset="0"/>
                <a:cs typeface="Times" panose="02020603050405020304" pitchFamily="18" charset="0"/>
              </a:rPr>
              <a:t>“</a:t>
            </a:r>
            <a:r>
              <a:rPr lang="es-PE" altLang="en-US" sz="1500" dirty="0" err="1" smtClean="0">
                <a:latin typeface="Times" panose="02020603050405020304" pitchFamily="18" charset="0"/>
                <a:cs typeface="Times" panose="02020603050405020304" pitchFamily="18" charset="0"/>
              </a:rPr>
              <a:t>corectarea</a:t>
            </a:r>
            <a:r>
              <a:rPr lang="es-PE" altLang="en-US" sz="1500" dirty="0" smtClean="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sau</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modificarea</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functiilor</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fiziologice</a:t>
            </a:r>
            <a:r>
              <a:rPr lang="es-PE" altLang="en-US" sz="1500" dirty="0">
                <a:latin typeface="Times" panose="02020603050405020304" pitchFamily="18" charset="0"/>
                <a:cs typeface="Times" panose="02020603050405020304" pitchFamily="18" charset="0"/>
              </a:rPr>
              <a:t> la </a:t>
            </a:r>
            <a:r>
              <a:rPr lang="es-PE" altLang="en-US" sz="1500" dirty="0" err="1">
                <a:latin typeface="Times" panose="02020603050405020304" pitchFamily="18" charset="0"/>
                <a:cs typeface="Times" panose="02020603050405020304" pitchFamily="18" charset="0"/>
              </a:rPr>
              <a:t>oameni</a:t>
            </a:r>
            <a:r>
              <a:rPr lang="es-PE" altLang="en-US" sz="1500" dirty="0" smtClean="0">
                <a:latin typeface="Times" panose="02020603050405020304" pitchFamily="18" charset="0"/>
                <a:cs typeface="Times" panose="02020603050405020304" pitchFamily="18" charset="0"/>
              </a:rPr>
              <a:t>”</a:t>
            </a:r>
          </a:p>
          <a:p>
            <a:pPr eaLnBrk="1" hangingPunct="1">
              <a:spcBef>
                <a:spcPct val="20000"/>
              </a:spcBef>
              <a:buClrTx/>
              <a:buFontTx/>
              <a:buNone/>
            </a:pPr>
            <a:endParaRPr lang="en-US" altLang="en-US" sz="1500" dirty="0">
              <a:latin typeface="Times" panose="02020603050405020304" pitchFamily="18" charset="0"/>
              <a:cs typeface="Times" panose="02020603050405020304" pitchFamily="18" charset="0"/>
            </a:endParaRPr>
          </a:p>
        </p:txBody>
      </p:sp>
      <p:sp>
        <p:nvSpPr>
          <p:cNvPr id="113" name="Rectangle 41"/>
          <p:cNvSpPr>
            <a:spLocks noChangeArrowheads="1"/>
          </p:cNvSpPr>
          <p:nvPr/>
        </p:nvSpPr>
        <p:spPr bwMode="auto">
          <a:xfrm>
            <a:off x="5181600" y="2913837"/>
            <a:ext cx="3784600" cy="32316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s-PE" altLang="en-US" sz="1500" dirty="0" err="1">
                <a:latin typeface="Times" panose="02020603050405020304" pitchFamily="18" charset="0"/>
                <a:cs typeface="Times" panose="02020603050405020304" pitchFamily="18" charset="0"/>
              </a:rPr>
              <a:t>Proprietati</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farmacologice</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studii</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clinice</a:t>
            </a:r>
            <a:endParaRPr lang="es-PE" altLang="en-US" sz="1500" dirty="0">
              <a:latin typeface="Times" panose="02020603050405020304" pitchFamily="18" charset="0"/>
              <a:cs typeface="Times" panose="02020603050405020304" pitchFamily="18" charset="0"/>
            </a:endParaRPr>
          </a:p>
        </p:txBody>
      </p:sp>
      <p:sp>
        <p:nvSpPr>
          <p:cNvPr id="114" name="Rectangle 42"/>
          <p:cNvSpPr>
            <a:spLocks noChangeArrowheads="1"/>
          </p:cNvSpPr>
          <p:nvPr/>
        </p:nvSpPr>
        <p:spPr bwMode="auto">
          <a:xfrm>
            <a:off x="5181600" y="3392297"/>
            <a:ext cx="3784600" cy="60016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s-PE" altLang="en-US" sz="1500" dirty="0" err="1">
                <a:latin typeface="Times" panose="02020603050405020304" pitchFamily="18" charset="0"/>
                <a:cs typeface="Times" panose="02020603050405020304" pitchFamily="18" charset="0"/>
              </a:rPr>
              <a:t>Pulberi</a:t>
            </a:r>
            <a:r>
              <a:rPr lang="es-PE" altLang="en-US" sz="1500" dirty="0">
                <a:latin typeface="Times" panose="02020603050405020304" pitchFamily="18" charset="0"/>
                <a:cs typeface="Times" panose="02020603050405020304" pitchFamily="18" charset="0"/>
              </a:rPr>
              <a:t>, </a:t>
            </a:r>
            <a:r>
              <a:rPr lang="es-PE" altLang="en-US" sz="1500" dirty="0" smtClean="0">
                <a:latin typeface="Times" panose="02020603050405020304" pitchFamily="18" charset="0"/>
                <a:cs typeface="Times" panose="02020603050405020304" pitchFamily="18" charset="0"/>
              </a:rPr>
              <a:t>capsule, </a:t>
            </a:r>
            <a:r>
              <a:rPr lang="es-PE" altLang="en-US" sz="1500" dirty="0" err="1" smtClean="0">
                <a:latin typeface="Times" panose="02020603050405020304" pitchFamily="18" charset="0"/>
                <a:cs typeface="Times" panose="02020603050405020304" pitchFamily="18" charset="0"/>
              </a:rPr>
              <a:t>tablete</a:t>
            </a:r>
            <a:r>
              <a:rPr lang="es-PE" altLang="en-US" sz="1500" dirty="0">
                <a:latin typeface="Times" panose="02020603050405020304" pitchFamily="18" charset="0"/>
                <a:cs typeface="Times" panose="02020603050405020304" pitchFamily="18" charset="0"/>
              </a:rPr>
              <a:t>, </a:t>
            </a:r>
            <a:r>
              <a:rPr lang="es-PE" altLang="en-US" sz="1500" dirty="0" err="1" smtClean="0">
                <a:latin typeface="Times" panose="02020603050405020304" pitchFamily="18" charset="0"/>
                <a:cs typeface="Times" panose="02020603050405020304" pitchFamily="18" charset="0"/>
              </a:rPr>
              <a:t>tincturi</a:t>
            </a:r>
            <a:endParaRPr lang="es-PE" altLang="en-US" sz="1500" dirty="0" smtClean="0">
              <a:latin typeface="Times" panose="02020603050405020304" pitchFamily="18" charset="0"/>
              <a:cs typeface="Times" panose="02020603050405020304" pitchFamily="18" charset="0"/>
            </a:endParaRPr>
          </a:p>
          <a:p>
            <a:pPr eaLnBrk="1" hangingPunct="1">
              <a:spcBef>
                <a:spcPct val="20000"/>
              </a:spcBef>
              <a:buClrTx/>
              <a:buFontTx/>
              <a:buNone/>
            </a:pPr>
            <a:endParaRPr lang="en-US" altLang="en-US" sz="1500" dirty="0">
              <a:latin typeface="Times" panose="02020603050405020304" pitchFamily="18" charset="0"/>
              <a:cs typeface="Times" panose="02020603050405020304" pitchFamily="18" charset="0"/>
            </a:endParaRPr>
          </a:p>
        </p:txBody>
      </p:sp>
      <p:sp>
        <p:nvSpPr>
          <p:cNvPr id="116" name="Rectangle 44"/>
          <p:cNvSpPr>
            <a:spLocks noChangeArrowheads="1"/>
          </p:cNvSpPr>
          <p:nvPr/>
        </p:nvSpPr>
        <p:spPr bwMode="auto">
          <a:xfrm>
            <a:off x="5153891" y="4497043"/>
            <a:ext cx="3784600" cy="32316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es-PE" altLang="en-US" sz="1500" dirty="0" err="1">
                <a:latin typeface="Times" panose="02020603050405020304" pitchFamily="18" charset="0"/>
                <a:cs typeface="Times" panose="02020603050405020304" pitchFamily="18" charset="0"/>
              </a:rPr>
              <a:t>Schema</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tratament</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observatie</a:t>
            </a:r>
            <a:r>
              <a:rPr lang="es-PE" altLang="en-US" sz="1500" dirty="0">
                <a:latin typeface="Times" panose="02020603050405020304" pitchFamily="18" charset="0"/>
                <a:cs typeface="Times" panose="02020603050405020304" pitchFamily="18" charset="0"/>
              </a:rPr>
              <a:t> </a:t>
            </a:r>
            <a:r>
              <a:rPr lang="es-PE" altLang="en-US" sz="1500" dirty="0" err="1">
                <a:latin typeface="Times" panose="02020603050405020304" pitchFamily="18" charset="0"/>
                <a:cs typeface="Times" panose="02020603050405020304" pitchFamily="18" charset="0"/>
              </a:rPr>
              <a:t>medicala</a:t>
            </a:r>
            <a:endParaRPr lang="en-US" altLang="en-US" sz="1500" dirty="0">
              <a:latin typeface="Times" panose="02020603050405020304" pitchFamily="18" charset="0"/>
              <a:cs typeface="Times" panose="02020603050405020304" pitchFamily="18" charset="0"/>
            </a:endParaRPr>
          </a:p>
        </p:txBody>
      </p:sp>
      <p:sp>
        <p:nvSpPr>
          <p:cNvPr id="121" name="Rectangle 49"/>
          <p:cNvSpPr>
            <a:spLocks noChangeArrowheads="1"/>
          </p:cNvSpPr>
          <p:nvPr/>
        </p:nvSpPr>
        <p:spPr bwMode="auto">
          <a:xfrm>
            <a:off x="414049" y="4081317"/>
            <a:ext cx="3417382" cy="32316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spcBef>
                <a:spcPct val="60000"/>
              </a:spcBef>
              <a:buClr>
                <a:schemeClr val="tx1"/>
              </a:buClr>
              <a:defRPr sz="3000">
                <a:solidFill>
                  <a:schemeClr val="tx1"/>
                </a:solidFill>
                <a:latin typeface="Arial" charset="0"/>
              </a:defRPr>
            </a:lvl1pPr>
            <a:lvl2pPr marL="742950" indent="-285750" eaLnBrk="0" hangingPunct="0">
              <a:spcBef>
                <a:spcPct val="40000"/>
              </a:spcBef>
              <a:buClr>
                <a:schemeClr val="tx1"/>
              </a:buClr>
              <a:buChar char="–"/>
              <a:defRPr sz="2600">
                <a:solidFill>
                  <a:schemeClr val="tx1"/>
                </a:solidFill>
                <a:latin typeface="Arial" charset="0"/>
              </a:defRPr>
            </a:lvl2pPr>
            <a:lvl3pPr marL="1143000" indent="-228600" eaLnBrk="0" hangingPunct="0">
              <a:lnSpc>
                <a:spcPct val="95000"/>
              </a:lnSpc>
              <a:spcBef>
                <a:spcPct val="35000"/>
              </a:spcBef>
              <a:buClr>
                <a:schemeClr val="tx1"/>
              </a:buClr>
              <a:defRPr sz="2400">
                <a:solidFill>
                  <a:schemeClr val="tx1"/>
                </a:solidFill>
                <a:latin typeface="Arial" charset="0"/>
              </a:defRPr>
            </a:lvl3pPr>
            <a:lvl4pPr marL="1600200" indent="-228600" eaLnBrk="0" hangingPunct="0">
              <a:lnSpc>
                <a:spcPct val="75000"/>
              </a:lnSpc>
              <a:spcBef>
                <a:spcPct val="30000"/>
              </a:spcBef>
              <a:buClr>
                <a:schemeClr val="tx1"/>
              </a:buClr>
              <a:buChar char="–"/>
              <a:defRPr sz="2000">
                <a:solidFill>
                  <a:schemeClr val="tx1"/>
                </a:solidFill>
                <a:latin typeface="Arial" charset="0"/>
              </a:defRPr>
            </a:lvl4pPr>
            <a:lvl5pPr marL="2057400" indent="-228600" eaLnBrk="0" hangingPunct="0">
              <a:lnSpc>
                <a:spcPct val="75000"/>
              </a:lnSpc>
              <a:spcBef>
                <a:spcPct val="30000"/>
              </a:spcBef>
              <a:buClr>
                <a:schemeClr val="tx1"/>
              </a:buClr>
              <a:buChar char="»"/>
              <a:defRPr>
                <a:solidFill>
                  <a:schemeClr val="tx1"/>
                </a:solidFill>
                <a:latin typeface="Arial"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charset="0"/>
              </a:defRPr>
            </a:lvl9pPr>
          </a:lstStyle>
          <a:p>
            <a:pPr eaLnBrk="1" hangingPunct="1">
              <a:spcBef>
                <a:spcPct val="20000"/>
              </a:spcBef>
              <a:buClrTx/>
              <a:buFontTx/>
              <a:buNone/>
            </a:pPr>
            <a:r>
              <a:rPr lang="fr-FR" altLang="en-US" sz="1500" dirty="0" err="1">
                <a:latin typeface="Times" panose="02020603050405020304" pitchFamily="18" charset="0"/>
                <a:cs typeface="Times" panose="02020603050405020304" pitchFamily="18" charset="0"/>
              </a:rPr>
              <a:t>Dieta</a:t>
            </a:r>
            <a:endParaRPr lang="fr-FR" altLang="en-US" sz="15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343891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0" y="152400"/>
            <a:ext cx="8229600" cy="1143000"/>
          </a:xfrm>
        </p:spPr>
        <p:txBody>
          <a:bodyPr>
            <a:normAutofit/>
          </a:bodyPr>
          <a:lstStyle/>
          <a:p>
            <a:pPr algn="l" eaLnBrk="1" hangingPunct="1"/>
            <a:r>
              <a:rPr lang="ro-RO" altLang="en-US" sz="2800" b="1" dirty="0" smtClean="0">
                <a:solidFill>
                  <a:srgbClr val="00B050"/>
                </a:solidFill>
                <a:latin typeface="Times" panose="02020603050405020304" pitchFamily="18" charset="0"/>
                <a:cs typeface="Times" panose="02020603050405020304" pitchFamily="18" charset="0"/>
              </a:rPr>
              <a:t>Retrospectivă </a:t>
            </a:r>
            <a:endParaRPr lang="en-US" altLang="en-US" sz="2800" b="1" dirty="0" smtClean="0">
              <a:solidFill>
                <a:srgbClr val="00B050"/>
              </a:solidFill>
              <a:latin typeface="Times" panose="02020603050405020304" pitchFamily="18" charset="0"/>
              <a:cs typeface="Times" panose="02020603050405020304" pitchFamily="18" charset="0"/>
            </a:endParaRPr>
          </a:p>
        </p:txBody>
      </p:sp>
      <p:sp>
        <p:nvSpPr>
          <p:cNvPr id="4099" name="Text Box 8"/>
          <p:cNvSpPr txBox="1">
            <a:spLocks noChangeArrowheads="1"/>
          </p:cNvSpPr>
          <p:nvPr/>
        </p:nvSpPr>
        <p:spPr bwMode="auto">
          <a:xfrm>
            <a:off x="0" y="1676400"/>
            <a:ext cx="9144000"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s-PE" altLang="en-US" dirty="0">
                <a:latin typeface="Times" panose="02020603050405020304" pitchFamily="18" charset="0"/>
                <a:cs typeface="Times" panose="02020603050405020304" pitchFamily="18" charset="0"/>
              </a:rPr>
              <a:t>1994 </a:t>
            </a:r>
            <a:r>
              <a:rPr lang="ro-RO" altLang="en-US" dirty="0" smtClean="0">
                <a:latin typeface="Times" panose="02020603050405020304" pitchFamily="18" charset="0"/>
                <a:cs typeface="Times" panose="02020603050405020304" pitchFamily="18" charset="0"/>
              </a:rPr>
              <a:t>- </a:t>
            </a:r>
            <a:r>
              <a:rPr lang="es-PE" altLang="en-US" dirty="0" smtClean="0">
                <a:latin typeface="Times" panose="02020603050405020304" pitchFamily="18" charset="0"/>
                <a:cs typeface="Times" panose="02020603050405020304" pitchFamily="18" charset="0"/>
              </a:rPr>
              <a:t>“</a:t>
            </a:r>
            <a:r>
              <a:rPr lang="es-PE" altLang="en-US" b="1" i="1" dirty="0" err="1">
                <a:latin typeface="Times" panose="02020603050405020304" pitchFamily="18" charset="0"/>
                <a:cs typeface="Times" panose="02020603050405020304" pitchFamily="18" charset="0"/>
              </a:rPr>
              <a:t>Dietary</a:t>
            </a:r>
            <a:r>
              <a:rPr lang="es-PE" altLang="en-US" b="1" i="1" dirty="0">
                <a:latin typeface="Times" panose="02020603050405020304" pitchFamily="18" charset="0"/>
                <a:cs typeface="Times" panose="02020603050405020304" pitchFamily="18" charset="0"/>
              </a:rPr>
              <a:t> </a:t>
            </a:r>
            <a:r>
              <a:rPr lang="es-PE" altLang="en-US" b="1" i="1" dirty="0" err="1">
                <a:latin typeface="Times" panose="02020603050405020304" pitchFamily="18" charset="0"/>
                <a:cs typeface="Times" panose="02020603050405020304" pitchFamily="18" charset="0"/>
              </a:rPr>
              <a:t>Supplement</a:t>
            </a:r>
            <a:r>
              <a:rPr lang="es-PE" altLang="en-US" b="1" i="1" dirty="0">
                <a:latin typeface="Times" panose="02020603050405020304" pitchFamily="18" charset="0"/>
                <a:cs typeface="Times" panose="02020603050405020304" pitchFamily="18" charset="0"/>
              </a:rPr>
              <a:t> </a:t>
            </a:r>
            <a:r>
              <a:rPr lang="es-PE" altLang="en-US" b="1" i="1" dirty="0" err="1">
                <a:latin typeface="Times" panose="02020603050405020304" pitchFamily="18" charset="0"/>
                <a:cs typeface="Times" panose="02020603050405020304" pitchFamily="18" charset="0"/>
              </a:rPr>
              <a:t>Health</a:t>
            </a:r>
            <a:r>
              <a:rPr lang="es-PE" altLang="en-US" b="1" i="1" dirty="0">
                <a:latin typeface="Times" panose="02020603050405020304" pitchFamily="18" charset="0"/>
                <a:cs typeface="Times" panose="02020603050405020304" pitchFamily="18" charset="0"/>
              </a:rPr>
              <a:t> and </a:t>
            </a:r>
            <a:r>
              <a:rPr lang="es-PE" altLang="en-US" b="1" i="1" dirty="0" err="1">
                <a:latin typeface="Times" panose="02020603050405020304" pitchFamily="18" charset="0"/>
                <a:cs typeface="Times" panose="02020603050405020304" pitchFamily="18" charset="0"/>
              </a:rPr>
              <a:t>Education</a:t>
            </a:r>
            <a:r>
              <a:rPr lang="es-PE" altLang="en-US" b="1" i="1" dirty="0">
                <a:latin typeface="Times" panose="02020603050405020304" pitchFamily="18" charset="0"/>
                <a:cs typeface="Times" panose="02020603050405020304" pitchFamily="18" charset="0"/>
              </a:rPr>
              <a:t> </a:t>
            </a:r>
            <a:r>
              <a:rPr lang="es-PE" altLang="en-US" b="1" i="1" dirty="0" err="1">
                <a:latin typeface="Times" panose="02020603050405020304" pitchFamily="18" charset="0"/>
                <a:cs typeface="Times" panose="02020603050405020304" pitchFamily="18" charset="0"/>
              </a:rPr>
              <a:t>Act</a:t>
            </a:r>
            <a:r>
              <a:rPr lang="es-PE" altLang="en-US" b="1" i="1" dirty="0">
                <a:latin typeface="Times" panose="02020603050405020304" pitchFamily="18" charset="0"/>
                <a:cs typeface="Times" panose="02020603050405020304" pitchFamily="18" charset="0"/>
              </a:rPr>
              <a:t>”</a:t>
            </a:r>
            <a:r>
              <a:rPr lang="es-PE" altLang="en-US" dirty="0">
                <a:latin typeface="Times" panose="02020603050405020304" pitchFamily="18" charset="0"/>
                <a:cs typeface="Times" panose="02020603050405020304" pitchFamily="18" charset="0"/>
              </a:rPr>
              <a:t> </a:t>
            </a:r>
            <a:r>
              <a:rPr lang="ro-RO" altLang="en-US" dirty="0">
                <a:latin typeface="Times" panose="02020603050405020304" pitchFamily="18" charset="0"/>
                <a:cs typeface="Times" panose="02020603050405020304" pitchFamily="18" charset="0"/>
              </a:rPr>
              <a:t>în</a:t>
            </a:r>
            <a:r>
              <a:rPr lang="es-PE" altLang="en-US" dirty="0">
                <a:latin typeface="Times" panose="02020603050405020304" pitchFamily="18" charset="0"/>
                <a:cs typeface="Times" panose="02020603050405020304" pitchFamily="18" charset="0"/>
              </a:rPr>
              <a:t> SUA </a:t>
            </a:r>
            <a:r>
              <a:rPr lang="es-PE" altLang="en-US" dirty="0" err="1">
                <a:latin typeface="Times" panose="02020603050405020304" pitchFamily="18" charset="0"/>
                <a:cs typeface="Times" panose="02020603050405020304" pitchFamily="18" charset="0"/>
              </a:rPr>
              <a:t>prin</a:t>
            </a:r>
            <a:r>
              <a:rPr lang="es-PE" altLang="en-US" dirty="0">
                <a:latin typeface="Times" panose="02020603050405020304" pitchFamily="18" charset="0"/>
                <a:cs typeface="Times" panose="02020603050405020304" pitchFamily="18" charset="0"/>
              </a:rPr>
              <a:t> </a:t>
            </a:r>
            <a:r>
              <a:rPr lang="es-PE" altLang="en-US" dirty="0" err="1">
                <a:latin typeface="Times" panose="02020603050405020304" pitchFamily="18" charset="0"/>
                <a:cs typeface="Times" panose="02020603050405020304" pitchFamily="18" charset="0"/>
              </a:rPr>
              <a:t>care</a:t>
            </a:r>
            <a:r>
              <a:rPr lang="ro-RO" altLang="en-US" dirty="0">
                <a:latin typeface="Times" panose="02020603050405020304" pitchFamily="18" charset="0"/>
                <a:cs typeface="Times" panose="02020603050405020304" pitchFamily="18" charset="0"/>
              </a:rPr>
              <a:t> </a:t>
            </a:r>
            <a:r>
              <a:rPr lang="es-PE" altLang="en-US" dirty="0" err="1">
                <a:latin typeface="Times" panose="02020603050405020304" pitchFamily="18" charset="0"/>
                <a:cs typeface="Times" panose="02020603050405020304" pitchFamily="18" charset="0"/>
              </a:rPr>
              <a:t>Administraţia</a:t>
            </a:r>
            <a:r>
              <a:rPr lang="es-PE" altLang="en-US" dirty="0">
                <a:latin typeface="Times" panose="02020603050405020304" pitchFamily="18" charset="0"/>
                <a:cs typeface="Times" panose="02020603050405020304" pitchFamily="18" charset="0"/>
              </a:rPr>
              <a:t> pentru Alimente </a:t>
            </a:r>
            <a:r>
              <a:rPr lang="es-PE" altLang="en-US" dirty="0" err="1">
                <a:latin typeface="Times" panose="02020603050405020304" pitchFamily="18" charset="0"/>
                <a:cs typeface="Times" panose="02020603050405020304" pitchFamily="18" charset="0"/>
              </a:rPr>
              <a:t>şi</a:t>
            </a:r>
            <a:r>
              <a:rPr lang="es-PE" altLang="en-US" dirty="0">
                <a:latin typeface="Times" panose="02020603050405020304" pitchFamily="18" charset="0"/>
                <a:cs typeface="Times" panose="02020603050405020304" pitchFamily="18" charset="0"/>
              </a:rPr>
              <a:t> Medicamente – FDA (</a:t>
            </a:r>
            <a:r>
              <a:rPr lang="es-PE" altLang="en-US" dirty="0" err="1">
                <a:latin typeface="Times" panose="02020603050405020304" pitchFamily="18" charset="0"/>
                <a:cs typeface="Times" panose="02020603050405020304" pitchFamily="18" charset="0"/>
              </a:rPr>
              <a:t>Food</a:t>
            </a:r>
            <a:r>
              <a:rPr lang="es-PE" altLang="en-US" dirty="0">
                <a:latin typeface="Times" panose="02020603050405020304" pitchFamily="18" charset="0"/>
                <a:cs typeface="Times" panose="02020603050405020304" pitchFamily="18" charset="0"/>
              </a:rPr>
              <a:t> and </a:t>
            </a:r>
            <a:r>
              <a:rPr lang="es-PE" altLang="en-US" dirty="0" err="1">
                <a:latin typeface="Times" panose="02020603050405020304" pitchFamily="18" charset="0"/>
                <a:cs typeface="Times" panose="02020603050405020304" pitchFamily="18" charset="0"/>
              </a:rPr>
              <a:t>Drug</a:t>
            </a:r>
            <a:r>
              <a:rPr lang="es-PE" altLang="en-US" dirty="0">
                <a:latin typeface="Times" panose="02020603050405020304" pitchFamily="18" charset="0"/>
                <a:cs typeface="Times" panose="02020603050405020304" pitchFamily="18" charset="0"/>
              </a:rPr>
              <a:t> </a:t>
            </a:r>
            <a:r>
              <a:rPr lang="es-PE" altLang="en-US" dirty="0" err="1">
                <a:latin typeface="Times" panose="02020603050405020304" pitchFamily="18" charset="0"/>
                <a:cs typeface="Times" panose="02020603050405020304" pitchFamily="18" charset="0"/>
              </a:rPr>
              <a:t>Administration</a:t>
            </a:r>
            <a:r>
              <a:rPr lang="es-PE" altLang="en-US" dirty="0">
                <a:latin typeface="Times" panose="02020603050405020304" pitchFamily="18" charset="0"/>
                <a:cs typeface="Times" panose="02020603050405020304" pitchFamily="18" charset="0"/>
              </a:rPr>
              <a:t>) </a:t>
            </a:r>
            <a:r>
              <a:rPr lang="ro-RO" altLang="en-US" dirty="0">
                <a:latin typeface="Times" panose="02020603050405020304" pitchFamily="18" charset="0"/>
                <a:cs typeface="Times" panose="02020603050405020304" pitchFamily="18" charset="0"/>
              </a:rPr>
              <a:t>este mandatat să reglementeze suplimentele alimentare cu încadrare ca şi alimente. </a:t>
            </a:r>
            <a:endParaRPr lang="en-US" altLang="en-US" dirty="0" smtClean="0">
              <a:latin typeface="Times" panose="02020603050405020304" pitchFamily="18" charset="0"/>
              <a:cs typeface="Times" panose="02020603050405020304" pitchFamily="18" charset="0"/>
            </a:endParaRPr>
          </a:p>
          <a:p>
            <a:pPr algn="just" eaLnBrk="1" hangingPunct="1">
              <a:spcBef>
                <a:spcPct val="50000"/>
              </a:spcBef>
            </a:pPr>
            <a:endParaRPr lang="ro-RO" altLang="en-US" dirty="0" smtClean="0">
              <a:latin typeface="Times" panose="02020603050405020304" pitchFamily="18" charset="0"/>
              <a:cs typeface="Times" panose="02020603050405020304" pitchFamily="18" charset="0"/>
            </a:endParaRPr>
          </a:p>
          <a:p>
            <a:pPr algn="just" eaLnBrk="1" hangingPunct="1">
              <a:spcBef>
                <a:spcPct val="50000"/>
              </a:spcBef>
            </a:pPr>
            <a:r>
              <a:rPr lang="ro-RO" altLang="en-US" i="1" dirty="0" smtClean="0">
                <a:latin typeface="Times" panose="02020603050405020304" pitchFamily="18" charset="0"/>
                <a:cs typeface="Times" panose="02020603050405020304" pitchFamily="18" charset="0"/>
              </a:rPr>
              <a:t>Suplimentul </a:t>
            </a:r>
            <a:r>
              <a:rPr lang="ro-RO" altLang="en-US" i="1" dirty="0">
                <a:latin typeface="Times" panose="02020603050405020304" pitchFamily="18" charset="0"/>
                <a:cs typeface="Times" panose="02020603050405020304" pitchFamily="18" charset="0"/>
              </a:rPr>
              <a:t>alimentar </a:t>
            </a:r>
            <a:r>
              <a:rPr lang="ro-RO" altLang="en-US" dirty="0">
                <a:latin typeface="Times" panose="02020603050405020304" pitchFamily="18" charset="0"/>
                <a:cs typeface="Times" panose="02020603050405020304" pitchFamily="18" charset="0"/>
              </a:rPr>
              <a:t>este :  </a:t>
            </a:r>
          </a:p>
          <a:p>
            <a:pPr algn="just" eaLnBrk="1" hangingPunct="1">
              <a:spcBef>
                <a:spcPct val="50000"/>
              </a:spcBef>
              <a:buFontTx/>
              <a:buChar char="-"/>
            </a:pPr>
            <a:r>
              <a:rPr lang="ro-RO" altLang="en-US" dirty="0">
                <a:latin typeface="Times" panose="02020603050405020304" pitchFamily="18" charset="0"/>
                <a:cs typeface="Times" panose="02020603050405020304" pitchFamily="18" charset="0"/>
              </a:rPr>
              <a:t> produs care completează alimentaţia obişnuită</a:t>
            </a:r>
          </a:p>
          <a:p>
            <a:pPr algn="just" eaLnBrk="1" hangingPunct="1">
              <a:spcBef>
                <a:spcPct val="50000"/>
              </a:spcBef>
              <a:buFontTx/>
              <a:buChar char="-"/>
            </a:pPr>
            <a:r>
              <a:rPr lang="ro-RO" altLang="en-US" dirty="0">
                <a:latin typeface="Times" panose="02020603050405020304" pitchFamily="18" charset="0"/>
                <a:cs typeface="Times" panose="02020603050405020304" pitchFamily="18" charset="0"/>
              </a:rPr>
              <a:t> conţine una sau mai multe ingrediente (vitamine, minerale, botanice, aminoacizi, alte substanţe) </a:t>
            </a:r>
          </a:p>
          <a:p>
            <a:pPr algn="just" eaLnBrk="1" hangingPunct="1">
              <a:spcBef>
                <a:spcPct val="50000"/>
              </a:spcBef>
              <a:buFontTx/>
              <a:buChar char="-"/>
            </a:pPr>
            <a:r>
              <a:rPr lang="ro-RO" altLang="en-US" dirty="0">
                <a:latin typeface="Times" panose="02020603050405020304" pitchFamily="18" charset="0"/>
                <a:cs typeface="Times" panose="02020603050405020304" pitchFamily="18" charset="0"/>
              </a:rPr>
              <a:t> </a:t>
            </a:r>
            <a:r>
              <a:rPr lang="en-US" altLang="en-US" dirty="0">
                <a:latin typeface="Times" panose="02020603050405020304" pitchFamily="18" charset="0"/>
                <a:cs typeface="Times" panose="02020603050405020304" pitchFamily="18" charset="0"/>
              </a:rPr>
              <a:t>se </a:t>
            </a:r>
            <a:r>
              <a:rPr lang="ro-RO" altLang="en-US" dirty="0">
                <a:latin typeface="Times" panose="02020603050405020304" pitchFamily="18" charset="0"/>
                <a:cs typeface="Times" panose="02020603050405020304" pitchFamily="18" charset="0"/>
              </a:rPr>
              <a:t>administre</a:t>
            </a:r>
            <a:r>
              <a:rPr lang="en-US" altLang="en-US" dirty="0">
                <a:latin typeface="Times" panose="02020603050405020304" pitchFamily="18" charset="0"/>
                <a:cs typeface="Times" panose="02020603050405020304" pitchFamily="18" charset="0"/>
              </a:rPr>
              <a:t>z</a:t>
            </a:r>
            <a:r>
              <a:rPr lang="ro-RO" altLang="en-US" dirty="0">
                <a:latin typeface="Times" panose="02020603050405020304" pitchFamily="18" charset="0"/>
                <a:cs typeface="Times" panose="02020603050405020304" pitchFamily="18" charset="0"/>
              </a:rPr>
              <a:t>ă pe cale orală </a:t>
            </a:r>
            <a:endParaRPr lang="en-US" altLang="en-US" dirty="0" smtClean="0">
              <a:latin typeface="Times" panose="02020603050405020304" pitchFamily="18" charset="0"/>
              <a:cs typeface="Times" panose="02020603050405020304" pitchFamily="18" charset="0"/>
            </a:endParaRPr>
          </a:p>
          <a:p>
            <a:pPr algn="just" eaLnBrk="1" hangingPunct="1">
              <a:spcBef>
                <a:spcPct val="50000"/>
              </a:spcBef>
              <a:buFontTx/>
              <a:buChar char="-"/>
            </a:pPr>
            <a:r>
              <a:rPr lang="en-US" altLang="en-US" dirty="0" smtClean="0">
                <a:latin typeface="Times" panose="02020603050405020304" pitchFamily="18" charset="0"/>
                <a:cs typeface="Times" panose="02020603050405020304" pitchFamily="18" charset="0"/>
              </a:rPr>
              <a:t> </a:t>
            </a:r>
            <a:r>
              <a:rPr lang="en-US" altLang="en-US" dirty="0" err="1" smtClean="0">
                <a:latin typeface="Times" panose="02020603050405020304" pitchFamily="18" charset="0"/>
                <a:cs typeface="Times" panose="02020603050405020304" pitchFamily="18" charset="0"/>
              </a:rPr>
              <a:t>pe</a:t>
            </a:r>
            <a:r>
              <a:rPr lang="en-US" altLang="en-US" dirty="0" smtClean="0">
                <a:latin typeface="Times" panose="02020603050405020304" pitchFamily="18" charset="0"/>
                <a:cs typeface="Times" panose="02020603050405020304" pitchFamily="18" charset="0"/>
              </a:rPr>
              <a:t> </a:t>
            </a:r>
            <a:r>
              <a:rPr lang="ro-RO" altLang="en-US" dirty="0">
                <a:latin typeface="Times" panose="02020603050405020304" pitchFamily="18" charset="0"/>
                <a:cs typeface="Times" panose="02020603050405020304" pitchFamily="18" charset="0"/>
              </a:rPr>
              <a:t>etichetă trebuie să apară în loc vizibil specificarea de “</a:t>
            </a:r>
            <a:r>
              <a:rPr lang="ro-RO" altLang="en-US" i="1" dirty="0">
                <a:latin typeface="Times" panose="02020603050405020304" pitchFamily="18" charset="0"/>
                <a:cs typeface="Times" panose="02020603050405020304" pitchFamily="18" charset="0"/>
              </a:rPr>
              <a:t>supliment alimentar</a:t>
            </a:r>
            <a:r>
              <a:rPr lang="ro-RO" altLang="en-US" dirty="0">
                <a:latin typeface="Times" panose="02020603050405020304" pitchFamily="18" charset="0"/>
                <a:cs typeface="Times" panose="02020603050405020304" pitchFamily="18" charset="0"/>
              </a:rPr>
              <a:t>” </a:t>
            </a:r>
          </a:p>
          <a:p>
            <a:pPr>
              <a:buFont typeface="Wingdings" pitchFamily="2" charset="2"/>
              <a:buNone/>
            </a:pPr>
            <a:endParaRPr lang="en-US" altLang="en-US" dirty="0">
              <a:latin typeface="Times" panose="02020603050405020304" pitchFamily="18" charset="0"/>
              <a:cs typeface="Times" panose="02020603050405020304" pitchFamily="18" charset="0"/>
            </a:endParaRPr>
          </a:p>
          <a:p>
            <a:pPr>
              <a:buFont typeface="Wingdings" pitchFamily="2" charset="2"/>
              <a:buNone/>
            </a:pPr>
            <a:r>
              <a:rPr lang="ro-RO" altLang="en-US" dirty="0">
                <a:latin typeface="Times" panose="02020603050405020304" pitchFamily="18" charset="0"/>
                <a:cs typeface="Times" panose="02020603050405020304" pitchFamily="18" charset="0"/>
              </a:rPr>
              <a:t>- nu</a:t>
            </a:r>
            <a:r>
              <a:rPr lang="en-US" altLang="en-US" dirty="0">
                <a:latin typeface="Times" panose="02020603050405020304" pitchFamily="18" charset="0"/>
                <a:cs typeface="Times" panose="02020603050405020304" pitchFamily="18" charset="0"/>
              </a:rPr>
              <a:t> </a:t>
            </a:r>
            <a:r>
              <a:rPr lang="ro-RO" altLang="en-US" dirty="0">
                <a:latin typeface="Times" panose="02020603050405020304" pitchFamily="18" charset="0"/>
                <a:cs typeface="Times" panose="02020603050405020304" pitchFamily="18" charset="0"/>
              </a:rPr>
              <a:t>i</a:t>
            </a:r>
            <a:r>
              <a:rPr lang="en-US" altLang="en-US" dirty="0">
                <a:latin typeface="Times" panose="02020603050405020304" pitchFamily="18" charset="0"/>
                <a:cs typeface="Times" panose="02020603050405020304" pitchFamily="18" charset="0"/>
              </a:rPr>
              <a:t> se pot </a:t>
            </a:r>
            <a:r>
              <a:rPr lang="ro-RO" altLang="en-US" dirty="0">
                <a:latin typeface="Times" panose="02020603050405020304" pitchFamily="18" charset="0"/>
                <a:cs typeface="Times" panose="02020603050405020304" pitchFamily="18" charset="0"/>
              </a:rPr>
              <a:t>atribui proprietăţi preventive, de tămăduire, vindecare, tratare </a:t>
            </a:r>
            <a:endParaRPr lang="en-US" altLang="en-US" dirty="0">
              <a:latin typeface="Times" panose="02020603050405020304" pitchFamily="18" charset="0"/>
              <a:cs typeface="Times" panose="02020603050405020304" pitchFamily="18" charset="0"/>
            </a:endParaRPr>
          </a:p>
          <a:p>
            <a:pPr algn="just" eaLnBrk="1" hangingPunct="1">
              <a:spcBef>
                <a:spcPct val="50000"/>
              </a:spcBef>
              <a:buFontTx/>
              <a:buChar char="-"/>
            </a:pPr>
            <a:endParaRPr lang="ro-RO" altLang="en-US" dirty="0">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3918214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28600"/>
            <a:ext cx="7924800" cy="1143000"/>
          </a:xfrm>
        </p:spPr>
        <p:txBody>
          <a:bodyPr>
            <a:normAutofit/>
          </a:bodyPr>
          <a:lstStyle/>
          <a:p>
            <a:pPr algn="l" eaLnBrk="1" hangingPunct="1"/>
            <a:r>
              <a:rPr lang="ro-RO" altLang="en-US" sz="2800" b="1" dirty="0" smtClean="0">
                <a:solidFill>
                  <a:srgbClr val="00B050"/>
                </a:solidFill>
                <a:latin typeface="Times" panose="02020603050405020304" pitchFamily="18" charset="0"/>
                <a:cs typeface="Times" panose="02020603050405020304" pitchFamily="18" charset="0"/>
              </a:rPr>
              <a:t>DEFINIŢI</a:t>
            </a:r>
            <a:r>
              <a:rPr lang="en-US" altLang="en-US" sz="2800" b="1" dirty="0" smtClean="0">
                <a:solidFill>
                  <a:srgbClr val="00B050"/>
                </a:solidFill>
                <a:latin typeface="Times" panose="02020603050405020304" pitchFamily="18" charset="0"/>
                <a:cs typeface="Times" panose="02020603050405020304" pitchFamily="18" charset="0"/>
              </a:rPr>
              <a:t>E</a:t>
            </a:r>
            <a:r>
              <a:rPr lang="ro-RO" altLang="en-US" sz="2800" b="1" dirty="0" smtClean="0">
                <a:solidFill>
                  <a:srgbClr val="00B050"/>
                </a:solidFill>
                <a:latin typeface="Times" panose="02020603050405020304" pitchFamily="18" charset="0"/>
                <a:cs typeface="Times" panose="02020603050405020304" pitchFamily="18" charset="0"/>
              </a:rPr>
              <a:t>  - SUPLIMENTE ALIMENTARE</a:t>
            </a:r>
            <a:endParaRPr lang="en-US" altLang="en-US" sz="2800" b="1" dirty="0" smtClean="0">
              <a:solidFill>
                <a:srgbClr val="00B050"/>
              </a:solidFill>
              <a:latin typeface="Times" panose="02020603050405020304" pitchFamily="18" charset="0"/>
              <a:cs typeface="Times" panose="02020603050405020304" pitchFamily="18" charset="0"/>
            </a:endParaRPr>
          </a:p>
        </p:txBody>
      </p:sp>
      <p:sp>
        <p:nvSpPr>
          <p:cNvPr id="6147" name="Rectangle 3"/>
          <p:cNvSpPr>
            <a:spLocks noGrp="1" noChangeArrowheads="1"/>
          </p:cNvSpPr>
          <p:nvPr>
            <p:ph type="body" idx="1"/>
          </p:nvPr>
        </p:nvSpPr>
        <p:spPr>
          <a:xfrm>
            <a:off x="0" y="1394166"/>
            <a:ext cx="9144000" cy="5311434"/>
          </a:xfrm>
        </p:spPr>
        <p:txBody>
          <a:bodyPr>
            <a:normAutofit/>
          </a:bodyPr>
          <a:lstStyle/>
          <a:p>
            <a:pPr algn="just" eaLnBrk="1" hangingPunct="1">
              <a:lnSpc>
                <a:spcPct val="90000"/>
              </a:lnSpc>
              <a:buFont typeface="Wingdings" pitchFamily="2" charset="2"/>
              <a:buNone/>
            </a:pPr>
            <a:r>
              <a:rPr lang="ro-RO" altLang="en-US" dirty="0" smtClean="0">
                <a:latin typeface="Times" panose="02020603050405020304" pitchFamily="18" charset="0"/>
                <a:cs typeface="Times" panose="02020603050405020304" pitchFamily="18" charset="0"/>
              </a:rPr>
              <a:t>		</a:t>
            </a:r>
            <a:r>
              <a:rPr lang="ro-RO" altLang="en-US" sz="2400" dirty="0" smtClean="0">
                <a:latin typeface="Times" panose="02020603050405020304" pitchFamily="18" charset="0"/>
                <a:cs typeface="Times" panose="02020603050405020304" pitchFamily="18" charset="0"/>
              </a:rPr>
              <a:t>Conform Directivei CE 46 / 2002 :</a:t>
            </a:r>
          </a:p>
          <a:p>
            <a:pPr algn="just" eaLnBrk="1" hangingPunct="1">
              <a:lnSpc>
                <a:spcPct val="90000"/>
              </a:lnSpc>
              <a:buFont typeface="Wingdings" pitchFamily="2" charset="2"/>
              <a:buNone/>
            </a:pPr>
            <a:r>
              <a:rPr lang="ro-RO" altLang="en-US" sz="2400" dirty="0" smtClean="0">
                <a:latin typeface="Times" panose="02020603050405020304" pitchFamily="18" charset="0"/>
                <a:cs typeface="Times" panose="02020603050405020304" pitchFamily="18" charset="0"/>
              </a:rPr>
              <a:t>     </a:t>
            </a:r>
            <a:r>
              <a:rPr lang="es-PE" altLang="en-US" sz="2400" dirty="0" smtClean="0">
                <a:latin typeface="Times" panose="02020603050405020304" pitchFamily="18" charset="0"/>
                <a:cs typeface="Times" panose="02020603050405020304" pitchFamily="18" charset="0"/>
              </a:rPr>
              <a:t>“………</a:t>
            </a:r>
            <a:r>
              <a:rPr lang="es-PE" altLang="en-US" sz="2400" i="1" dirty="0" err="1" smtClean="0">
                <a:latin typeface="Times" panose="02020603050405020304" pitchFamily="18" charset="0"/>
                <a:cs typeface="Times" panose="02020603050405020304" pitchFamily="18" charset="0"/>
              </a:rPr>
              <a:t>suplimentele</a:t>
            </a:r>
            <a:r>
              <a:rPr lang="es-PE" altLang="en-US" sz="2400" i="1" dirty="0" smtClean="0">
                <a:latin typeface="Times" panose="02020603050405020304" pitchFamily="18" charset="0"/>
                <a:cs typeface="Times" panose="02020603050405020304" pitchFamily="18" charset="0"/>
              </a:rPr>
              <a:t> alimentare </a:t>
            </a:r>
            <a:r>
              <a:rPr lang="es-PE" altLang="en-US" sz="2400" i="1" dirty="0" err="1" smtClean="0">
                <a:latin typeface="Times" panose="02020603050405020304" pitchFamily="18" charset="0"/>
                <a:cs typeface="Times" panose="02020603050405020304" pitchFamily="18" charset="0"/>
              </a:rPr>
              <a:t>reprezintă</a:t>
            </a:r>
            <a:r>
              <a:rPr lang="es-PE" altLang="en-US" sz="2400" i="1" dirty="0" smtClean="0">
                <a:latin typeface="Times" panose="02020603050405020304" pitchFamily="18" charset="0"/>
                <a:cs typeface="Times" panose="02020603050405020304" pitchFamily="18" charset="0"/>
              </a:rPr>
              <a:t> </a:t>
            </a:r>
            <a:r>
              <a:rPr lang="es-PE" altLang="en-US" sz="2400" i="1" dirty="0" err="1" smtClean="0">
                <a:latin typeface="Times" panose="02020603050405020304" pitchFamily="18" charset="0"/>
                <a:cs typeface="Times" panose="02020603050405020304" pitchFamily="18" charset="0"/>
              </a:rPr>
              <a:t>produsele</a:t>
            </a:r>
            <a:r>
              <a:rPr lang="es-PE" altLang="en-US" sz="2400" i="1" dirty="0" smtClean="0">
                <a:latin typeface="Times" panose="02020603050405020304" pitchFamily="18" charset="0"/>
                <a:cs typeface="Times" panose="02020603050405020304" pitchFamily="18" charset="0"/>
              </a:rPr>
              <a:t> alimentare ale </a:t>
            </a:r>
            <a:r>
              <a:rPr lang="es-PE" altLang="en-US" sz="2400" i="1" dirty="0" err="1" smtClean="0">
                <a:latin typeface="Times" panose="02020603050405020304" pitchFamily="18" charset="0"/>
                <a:cs typeface="Times" panose="02020603050405020304" pitchFamily="18" charset="0"/>
              </a:rPr>
              <a:t>căror</a:t>
            </a:r>
            <a:r>
              <a:rPr lang="es-PE" altLang="en-US" sz="2400" i="1" dirty="0" smtClean="0">
                <a:latin typeface="Times" panose="02020603050405020304" pitchFamily="18" charset="0"/>
                <a:cs typeface="Times" panose="02020603050405020304" pitchFamily="18" charset="0"/>
              </a:rPr>
              <a:t> </a:t>
            </a:r>
            <a:r>
              <a:rPr lang="es-PE" altLang="en-US" sz="2400" i="1" dirty="0" err="1" smtClean="0">
                <a:latin typeface="Times" panose="02020603050405020304" pitchFamily="18" charset="0"/>
                <a:cs typeface="Times" panose="02020603050405020304" pitchFamily="18" charset="0"/>
              </a:rPr>
              <a:t>scop</a:t>
            </a:r>
            <a:r>
              <a:rPr lang="es-PE" altLang="en-US" sz="2400" i="1" dirty="0" smtClean="0">
                <a:latin typeface="Times" panose="02020603050405020304" pitchFamily="18" charset="0"/>
                <a:cs typeface="Times" panose="02020603050405020304" pitchFamily="18" charset="0"/>
              </a:rPr>
              <a:t> este </a:t>
            </a:r>
            <a:r>
              <a:rPr lang="es-PE" altLang="en-US" sz="2400" i="1" dirty="0" err="1" smtClean="0">
                <a:latin typeface="Times" panose="02020603050405020304" pitchFamily="18" charset="0"/>
                <a:cs typeface="Times" panose="02020603050405020304" pitchFamily="18" charset="0"/>
              </a:rPr>
              <a:t>să</a:t>
            </a:r>
            <a:r>
              <a:rPr lang="es-PE" altLang="en-US" sz="2400" i="1" dirty="0" smtClean="0">
                <a:latin typeface="Times" panose="02020603050405020304" pitchFamily="18" charset="0"/>
                <a:cs typeface="Times" panose="02020603050405020304" pitchFamily="18" charset="0"/>
              </a:rPr>
              <a:t> </a:t>
            </a:r>
            <a:r>
              <a:rPr lang="es-PE" altLang="en-US" sz="2400" i="1" dirty="0" err="1" smtClean="0">
                <a:latin typeface="Times" panose="02020603050405020304" pitchFamily="18" charset="0"/>
                <a:cs typeface="Times" panose="02020603050405020304" pitchFamily="18" charset="0"/>
              </a:rPr>
              <a:t>completeze</a:t>
            </a:r>
            <a:r>
              <a:rPr lang="es-PE" altLang="en-US" sz="2400" i="1" dirty="0" smtClean="0">
                <a:latin typeface="Times" panose="02020603050405020304" pitchFamily="18" charset="0"/>
                <a:cs typeface="Times" panose="02020603050405020304" pitchFamily="18" charset="0"/>
              </a:rPr>
              <a:t> dieta </a:t>
            </a:r>
            <a:r>
              <a:rPr lang="es-PE" altLang="en-US" sz="2400" i="1" dirty="0" err="1" smtClean="0">
                <a:latin typeface="Times" panose="02020603050405020304" pitchFamily="18" charset="0"/>
                <a:cs typeface="Times" panose="02020603050405020304" pitchFamily="18" charset="0"/>
              </a:rPr>
              <a:t>normală</a:t>
            </a:r>
            <a:r>
              <a:rPr lang="es-PE" altLang="en-US" sz="2400" i="1" dirty="0" smtClean="0">
                <a:latin typeface="Times" panose="02020603050405020304" pitchFamily="18" charset="0"/>
                <a:cs typeface="Times" panose="02020603050405020304" pitchFamily="18" charset="0"/>
              </a:rPr>
              <a:t> </a:t>
            </a:r>
            <a:r>
              <a:rPr lang="es-PE" altLang="en-US" sz="2400" i="1" dirty="0" err="1" smtClean="0">
                <a:latin typeface="Times" panose="02020603050405020304" pitchFamily="18" charset="0"/>
                <a:cs typeface="Times" panose="02020603050405020304" pitchFamily="18" charset="0"/>
              </a:rPr>
              <a:t>şi</a:t>
            </a:r>
            <a:r>
              <a:rPr lang="es-PE" altLang="en-US" sz="2400" i="1" dirty="0" smtClean="0">
                <a:latin typeface="Times" panose="02020603050405020304" pitchFamily="18" charset="0"/>
                <a:cs typeface="Times" panose="02020603050405020304" pitchFamily="18" charset="0"/>
              </a:rPr>
              <a:t> </a:t>
            </a:r>
            <a:r>
              <a:rPr lang="es-PE" altLang="en-US" sz="2400" i="1" dirty="0" err="1" smtClean="0">
                <a:latin typeface="Times" panose="02020603050405020304" pitchFamily="18" charset="0"/>
                <a:cs typeface="Times" panose="02020603050405020304" pitchFamily="18" charset="0"/>
              </a:rPr>
              <a:t>care</a:t>
            </a:r>
            <a:r>
              <a:rPr lang="es-PE" altLang="en-US" sz="2400" i="1" dirty="0" smtClean="0">
                <a:latin typeface="Times" panose="02020603050405020304" pitchFamily="18" charset="0"/>
                <a:cs typeface="Times" panose="02020603050405020304" pitchFamily="18" charset="0"/>
              </a:rPr>
              <a:t> </a:t>
            </a:r>
            <a:r>
              <a:rPr lang="es-PE" altLang="en-US" sz="2400" i="1" dirty="0" err="1" smtClean="0">
                <a:latin typeface="Times" panose="02020603050405020304" pitchFamily="18" charset="0"/>
                <a:cs typeface="Times" panose="02020603050405020304" pitchFamily="18" charset="0"/>
              </a:rPr>
              <a:t>sunt</a:t>
            </a:r>
            <a:r>
              <a:rPr lang="es-PE" altLang="en-US" sz="2400" i="1" dirty="0" smtClean="0">
                <a:latin typeface="Times" panose="02020603050405020304" pitchFamily="18" charset="0"/>
                <a:cs typeface="Times" panose="02020603050405020304" pitchFamily="18" charset="0"/>
              </a:rPr>
              <a:t> </a:t>
            </a:r>
            <a:endParaRPr lang="ro-RO" altLang="en-US" sz="2400" i="1" dirty="0" smtClean="0">
              <a:latin typeface="Times" panose="02020603050405020304" pitchFamily="18" charset="0"/>
              <a:cs typeface="Times" panose="02020603050405020304" pitchFamily="18" charset="0"/>
            </a:endParaRPr>
          </a:p>
          <a:p>
            <a:pPr algn="just" eaLnBrk="1" hangingPunct="1">
              <a:lnSpc>
                <a:spcPct val="90000"/>
              </a:lnSpc>
              <a:buFont typeface="Wingdings" pitchFamily="2" charset="2"/>
              <a:buNone/>
            </a:pPr>
            <a:endParaRPr lang="ro-RO" altLang="en-US" sz="2400" i="1" dirty="0" smtClean="0">
              <a:latin typeface="Times" panose="02020603050405020304" pitchFamily="18" charset="0"/>
              <a:cs typeface="Times" panose="02020603050405020304" pitchFamily="18" charset="0"/>
            </a:endParaRPr>
          </a:p>
          <a:p>
            <a:pPr algn="just" eaLnBrk="1" hangingPunct="1">
              <a:lnSpc>
                <a:spcPct val="90000"/>
              </a:lnSpc>
              <a:buClrTx/>
            </a:pPr>
            <a:r>
              <a:rPr lang="es-PE" altLang="en-US" sz="1800" b="1" i="1" dirty="0" err="1" smtClean="0">
                <a:latin typeface="Times" panose="02020603050405020304" pitchFamily="18" charset="0"/>
                <a:cs typeface="Times" panose="02020603050405020304" pitchFamily="18" charset="0"/>
              </a:rPr>
              <a:t>surse</a:t>
            </a:r>
            <a:r>
              <a:rPr lang="es-PE" altLang="en-US" sz="1800" b="1" i="1" dirty="0" smtClean="0">
                <a:latin typeface="Times" panose="02020603050405020304" pitchFamily="18" charset="0"/>
                <a:cs typeface="Times" panose="02020603050405020304" pitchFamily="18" charset="0"/>
              </a:rPr>
              <a:t> </a:t>
            </a:r>
            <a:r>
              <a:rPr lang="es-PE" altLang="en-US" sz="1800" b="1" i="1" dirty="0" err="1" smtClean="0">
                <a:latin typeface="Times" panose="02020603050405020304" pitchFamily="18" charset="0"/>
                <a:cs typeface="Times" panose="02020603050405020304" pitchFamily="18" charset="0"/>
              </a:rPr>
              <a:t>concentrate</a:t>
            </a:r>
            <a:r>
              <a:rPr lang="es-PE" altLang="en-US" sz="1800" b="1" i="1" dirty="0" smtClean="0">
                <a:latin typeface="Times" panose="02020603050405020304" pitchFamily="18" charset="0"/>
                <a:cs typeface="Times" panose="02020603050405020304" pitchFamily="18" charset="0"/>
              </a:rPr>
              <a:t> de </a:t>
            </a:r>
            <a:r>
              <a:rPr lang="es-PE" altLang="en-US" sz="1800" b="1" i="1" dirty="0" err="1" smtClean="0">
                <a:latin typeface="Times" panose="02020603050405020304" pitchFamily="18" charset="0"/>
                <a:cs typeface="Times" panose="02020603050405020304" pitchFamily="18" charset="0"/>
              </a:rPr>
              <a:t>nutrienţi</a:t>
            </a:r>
            <a:r>
              <a:rPr lang="es-PE" altLang="en-US" sz="1800" b="1" i="1" dirty="0" smtClean="0">
                <a:latin typeface="Times" panose="02020603050405020304" pitchFamily="18" charset="0"/>
                <a:cs typeface="Times" panose="02020603050405020304" pitchFamily="18" charset="0"/>
              </a:rPr>
              <a:t> </a:t>
            </a:r>
            <a:r>
              <a:rPr lang="es-PE" altLang="en-US" sz="1800" i="1" dirty="0" err="1" smtClean="0">
                <a:latin typeface="Times" panose="02020603050405020304" pitchFamily="18" charset="0"/>
                <a:cs typeface="Times" panose="02020603050405020304" pitchFamily="18" charset="0"/>
              </a:rPr>
              <a:t>sau</a:t>
            </a:r>
            <a:r>
              <a:rPr lang="es-PE" altLang="en-US" sz="1800" i="1" dirty="0" smtClean="0">
                <a:latin typeface="Times" panose="02020603050405020304" pitchFamily="18" charset="0"/>
                <a:cs typeface="Times" panose="02020603050405020304" pitchFamily="18" charset="0"/>
              </a:rPr>
              <a:t> </a:t>
            </a:r>
            <a:r>
              <a:rPr lang="es-PE" altLang="en-US" sz="1800" b="1" i="1" dirty="0" err="1" smtClean="0">
                <a:latin typeface="Times" panose="02020603050405020304" pitchFamily="18" charset="0"/>
                <a:cs typeface="Times" panose="02020603050405020304" pitchFamily="18" charset="0"/>
              </a:rPr>
              <a:t>alte</a:t>
            </a:r>
            <a:r>
              <a:rPr lang="es-PE" altLang="en-US" sz="1800" b="1" i="1" dirty="0" smtClean="0">
                <a:latin typeface="Times" panose="02020603050405020304" pitchFamily="18" charset="0"/>
                <a:cs typeface="Times" panose="02020603050405020304" pitchFamily="18" charset="0"/>
              </a:rPr>
              <a:t> </a:t>
            </a:r>
            <a:r>
              <a:rPr lang="es-PE" altLang="en-US" sz="1800" b="1" i="1" dirty="0" err="1" smtClean="0">
                <a:latin typeface="Times" panose="02020603050405020304" pitchFamily="18" charset="0"/>
                <a:cs typeface="Times" panose="02020603050405020304" pitchFamily="18" charset="0"/>
              </a:rPr>
              <a:t>substanţe</a:t>
            </a:r>
            <a:r>
              <a:rPr lang="es-PE" altLang="en-US" sz="1800" b="1" i="1" dirty="0" smtClean="0">
                <a:latin typeface="Times" panose="02020603050405020304" pitchFamily="18" charset="0"/>
                <a:cs typeface="Times" panose="02020603050405020304" pitchFamily="18" charset="0"/>
              </a:rPr>
              <a:t> </a:t>
            </a:r>
            <a:r>
              <a:rPr lang="es-PE" altLang="en-US" sz="1800" b="1" i="1" dirty="0" err="1" smtClean="0">
                <a:latin typeface="Times" panose="02020603050405020304" pitchFamily="18" charset="0"/>
                <a:cs typeface="Times" panose="02020603050405020304" pitchFamily="18" charset="0"/>
              </a:rPr>
              <a:t>cu</a:t>
            </a:r>
            <a:r>
              <a:rPr lang="es-PE" altLang="en-US" sz="1800" b="1" i="1" dirty="0" smtClean="0">
                <a:latin typeface="Times" panose="02020603050405020304" pitchFamily="18" charset="0"/>
                <a:cs typeface="Times" panose="02020603050405020304" pitchFamily="18" charset="0"/>
              </a:rPr>
              <a:t> </a:t>
            </a:r>
            <a:r>
              <a:rPr lang="es-PE" altLang="en-US" sz="1800" b="1" i="1" dirty="0" err="1" smtClean="0">
                <a:latin typeface="Times" panose="02020603050405020304" pitchFamily="18" charset="0"/>
                <a:cs typeface="Times" panose="02020603050405020304" pitchFamily="18" charset="0"/>
              </a:rPr>
              <a:t>efect</a:t>
            </a:r>
            <a:r>
              <a:rPr lang="es-PE" altLang="en-US" sz="1800" b="1" i="1" dirty="0" smtClean="0">
                <a:latin typeface="Times" panose="02020603050405020304" pitchFamily="18" charset="0"/>
                <a:cs typeface="Times" panose="02020603050405020304" pitchFamily="18" charset="0"/>
              </a:rPr>
              <a:t> </a:t>
            </a:r>
            <a:r>
              <a:rPr lang="es-PE" altLang="en-US" sz="1800" b="1" i="1" dirty="0" err="1" smtClean="0">
                <a:latin typeface="Times" panose="02020603050405020304" pitchFamily="18" charset="0"/>
                <a:cs typeface="Times" panose="02020603050405020304" pitchFamily="18" charset="0"/>
              </a:rPr>
              <a:t>nutriţional</a:t>
            </a:r>
            <a:r>
              <a:rPr lang="es-PE" altLang="en-US" sz="1800" b="1" i="1" dirty="0" smtClean="0">
                <a:latin typeface="Times" panose="02020603050405020304" pitchFamily="18" charset="0"/>
                <a:cs typeface="Times" panose="02020603050405020304" pitchFamily="18" charset="0"/>
              </a:rPr>
              <a:t> ori </a:t>
            </a:r>
            <a:r>
              <a:rPr lang="es-PE" altLang="en-US" sz="1800" b="1" i="1" dirty="0" err="1" smtClean="0">
                <a:latin typeface="Times" panose="02020603050405020304" pitchFamily="18" charset="0"/>
                <a:cs typeface="Times" panose="02020603050405020304" pitchFamily="18" charset="0"/>
              </a:rPr>
              <a:t>fiziologic</a:t>
            </a:r>
            <a:r>
              <a:rPr lang="es-PE" altLang="en-US" sz="1800" i="1" dirty="0" smtClean="0">
                <a:latin typeface="Times" panose="02020603050405020304" pitchFamily="18" charset="0"/>
                <a:cs typeface="Times" panose="02020603050405020304" pitchFamily="18" charset="0"/>
              </a:rPr>
              <a:t>, </a:t>
            </a:r>
            <a:r>
              <a:rPr lang="es-PE" altLang="en-US" sz="1800" i="1" dirty="0" err="1" smtClean="0">
                <a:latin typeface="Times" panose="02020603050405020304" pitchFamily="18" charset="0"/>
                <a:cs typeface="Times" panose="02020603050405020304" pitchFamily="18" charset="0"/>
              </a:rPr>
              <a:t>separat</a:t>
            </a:r>
            <a:r>
              <a:rPr lang="es-PE" altLang="en-US" sz="1800" i="1" dirty="0" smtClean="0">
                <a:latin typeface="Times" panose="02020603050405020304" pitchFamily="18" charset="0"/>
                <a:cs typeface="Times" panose="02020603050405020304" pitchFamily="18" charset="0"/>
              </a:rPr>
              <a:t> </a:t>
            </a:r>
            <a:r>
              <a:rPr lang="es-PE" altLang="en-US" sz="1800" i="1" dirty="0" err="1" smtClean="0">
                <a:latin typeface="Times" panose="02020603050405020304" pitchFamily="18" charset="0"/>
                <a:cs typeface="Times" panose="02020603050405020304" pitchFamily="18" charset="0"/>
              </a:rPr>
              <a:t>sau</a:t>
            </a:r>
            <a:r>
              <a:rPr lang="es-PE" altLang="en-US" sz="1800" i="1" dirty="0" smtClean="0">
                <a:latin typeface="Times" panose="02020603050405020304" pitchFamily="18" charset="0"/>
                <a:cs typeface="Times" panose="02020603050405020304" pitchFamily="18" charset="0"/>
              </a:rPr>
              <a:t> </a:t>
            </a:r>
            <a:r>
              <a:rPr lang="es-PE" altLang="en-US" sz="1800" i="1" dirty="0" err="1" smtClean="0">
                <a:latin typeface="Times" panose="02020603050405020304" pitchFamily="18" charset="0"/>
                <a:cs typeface="Times" panose="02020603050405020304" pitchFamily="18" charset="0"/>
              </a:rPr>
              <a:t>în</a:t>
            </a:r>
            <a:r>
              <a:rPr lang="es-PE" altLang="en-US" sz="1800" i="1" dirty="0" smtClean="0">
                <a:latin typeface="Times" panose="02020603050405020304" pitchFamily="18" charset="0"/>
                <a:cs typeface="Times" panose="02020603050405020304" pitchFamily="18" charset="0"/>
              </a:rPr>
              <a:t> </a:t>
            </a:r>
            <a:r>
              <a:rPr lang="es-PE" altLang="en-US" sz="1800" i="1" dirty="0" err="1" smtClean="0">
                <a:latin typeface="Times" panose="02020603050405020304" pitchFamily="18" charset="0"/>
                <a:cs typeface="Times" panose="02020603050405020304" pitchFamily="18" charset="0"/>
              </a:rPr>
              <a:t>combinaţie</a:t>
            </a:r>
            <a:r>
              <a:rPr lang="es-PE" altLang="en-US" sz="1800" i="1" dirty="0" smtClean="0">
                <a:latin typeface="Times" panose="02020603050405020304" pitchFamily="18" charset="0"/>
                <a:cs typeface="Times" panose="02020603050405020304" pitchFamily="18" charset="0"/>
              </a:rPr>
              <a:t>, </a:t>
            </a:r>
            <a:r>
              <a:rPr lang="vi-VN" altLang="en-US" sz="1800" i="1" dirty="0" smtClean="0">
                <a:latin typeface="Times" panose="02020603050405020304" pitchFamily="18" charset="0"/>
                <a:cs typeface="Times" panose="02020603050405020304" pitchFamily="18" charset="0"/>
              </a:rPr>
              <a:t>comercializate </a:t>
            </a:r>
            <a:r>
              <a:rPr lang="vi-VN" altLang="en-US" sz="1800" i="1" dirty="0">
                <a:latin typeface="Times" panose="02020603050405020304" pitchFamily="18" charset="0"/>
                <a:cs typeface="Times" panose="02020603050405020304" pitchFamily="18" charset="0"/>
              </a:rPr>
              <a:t>sub formă de doză, </a:t>
            </a:r>
            <a:r>
              <a:rPr lang="en-US" altLang="en-US" sz="1800" i="1" dirty="0" smtClean="0">
                <a:latin typeface="Times" panose="02020603050405020304" pitchFamily="18" charset="0"/>
                <a:cs typeface="Times" panose="02020603050405020304" pitchFamily="18" charset="0"/>
              </a:rPr>
              <a:t>…</a:t>
            </a:r>
            <a:r>
              <a:rPr lang="vi-VN" altLang="en-US" sz="1800" i="1" dirty="0" smtClean="0">
                <a:latin typeface="Times" panose="02020603050405020304" pitchFamily="18" charset="0"/>
                <a:cs typeface="Times" panose="02020603050405020304" pitchFamily="18" charset="0"/>
              </a:rPr>
              <a:t>” </a:t>
            </a:r>
            <a:endParaRPr lang="en-US" altLang="en-US" sz="1800" i="1" dirty="0" smtClean="0">
              <a:latin typeface="Times" panose="02020603050405020304" pitchFamily="18" charset="0"/>
              <a:cs typeface="Times" panose="02020603050405020304" pitchFamily="18" charset="0"/>
            </a:endParaRPr>
          </a:p>
          <a:p>
            <a:pPr algn="just">
              <a:lnSpc>
                <a:spcPct val="90000"/>
              </a:lnSpc>
            </a:pPr>
            <a:endParaRPr lang="vi-VN" altLang="en-US" sz="1800" i="1" dirty="0">
              <a:latin typeface="Times" panose="02020603050405020304" pitchFamily="18" charset="0"/>
              <a:cs typeface="Times" panose="02020603050405020304" pitchFamily="18" charset="0"/>
            </a:endParaRPr>
          </a:p>
          <a:p>
            <a:pPr marL="0" indent="0" algn="just">
              <a:lnSpc>
                <a:spcPct val="90000"/>
              </a:lnSpc>
              <a:buNone/>
            </a:pPr>
            <a:r>
              <a:rPr lang="en-US" altLang="en-US" sz="1800" i="1" dirty="0" smtClean="0">
                <a:latin typeface="Times" panose="02020603050405020304" pitchFamily="18" charset="0"/>
                <a:cs typeface="Times" panose="02020603050405020304" pitchFamily="18" charset="0"/>
              </a:rPr>
              <a:t>N</a:t>
            </a:r>
            <a:r>
              <a:rPr lang="vi-VN" altLang="en-US" sz="1800" i="1" dirty="0" smtClean="0">
                <a:latin typeface="Times" panose="02020603050405020304" pitchFamily="18" charset="0"/>
                <a:cs typeface="Times" panose="02020603050405020304" pitchFamily="18" charset="0"/>
              </a:rPr>
              <a:t>utrienţii</a:t>
            </a:r>
            <a:r>
              <a:rPr lang="vi-VN" altLang="en-US" sz="1800" i="1" dirty="0">
                <a:latin typeface="Times" panose="02020603050405020304" pitchFamily="18" charset="0"/>
                <a:cs typeface="Times" panose="02020603050405020304" pitchFamily="18" charset="0"/>
              </a:rPr>
              <a:t>, sunt reprezentaţi de:  </a:t>
            </a:r>
          </a:p>
          <a:p>
            <a:pPr algn="just">
              <a:lnSpc>
                <a:spcPct val="90000"/>
              </a:lnSpc>
            </a:pPr>
            <a:endParaRPr lang="vi-VN" altLang="en-US" sz="1800" i="1" dirty="0">
              <a:latin typeface="Times" panose="02020603050405020304" pitchFamily="18" charset="0"/>
              <a:cs typeface="Times" panose="02020603050405020304" pitchFamily="18" charset="0"/>
            </a:endParaRPr>
          </a:p>
          <a:p>
            <a:pPr algn="just">
              <a:lnSpc>
                <a:spcPct val="90000"/>
              </a:lnSpc>
            </a:pPr>
            <a:r>
              <a:rPr lang="vi-VN" altLang="en-US" sz="1800" i="1" dirty="0">
                <a:latin typeface="Times" panose="02020603050405020304" pitchFamily="18" charset="0"/>
                <a:cs typeface="Times" panose="02020603050405020304" pitchFamily="18" charset="0"/>
              </a:rPr>
              <a:t>	(i) vitamine</a:t>
            </a:r>
            <a:r>
              <a:rPr lang="vi-VN" altLang="en-US" sz="1800" i="1" dirty="0" smtClean="0">
                <a:latin typeface="Times" panose="02020603050405020304" pitchFamily="18" charset="0"/>
                <a:cs typeface="Times" panose="02020603050405020304" pitchFamily="18" charset="0"/>
              </a:rPr>
              <a:t>;</a:t>
            </a:r>
            <a:endParaRPr lang="vi-VN" altLang="en-US" sz="1800" i="1" dirty="0">
              <a:latin typeface="Times" panose="02020603050405020304" pitchFamily="18" charset="0"/>
              <a:cs typeface="Times" panose="02020603050405020304" pitchFamily="18" charset="0"/>
            </a:endParaRPr>
          </a:p>
          <a:p>
            <a:pPr algn="just">
              <a:lnSpc>
                <a:spcPct val="90000"/>
              </a:lnSpc>
            </a:pPr>
            <a:r>
              <a:rPr lang="vi-VN" altLang="en-US" sz="1800" i="1" dirty="0">
                <a:latin typeface="Times" panose="02020603050405020304" pitchFamily="18" charset="0"/>
                <a:cs typeface="Times" panose="02020603050405020304" pitchFamily="18" charset="0"/>
              </a:rPr>
              <a:t>	(ii) minerale </a:t>
            </a:r>
          </a:p>
          <a:p>
            <a:pPr algn="just">
              <a:lnSpc>
                <a:spcPct val="90000"/>
              </a:lnSpc>
            </a:pPr>
            <a:endParaRPr lang="vi-VN" altLang="en-US" sz="1800" i="1" dirty="0">
              <a:latin typeface="Times" panose="02020603050405020304" pitchFamily="18" charset="0"/>
              <a:cs typeface="Times" panose="02020603050405020304" pitchFamily="18" charset="0"/>
            </a:endParaRPr>
          </a:p>
          <a:p>
            <a:pPr algn="just">
              <a:lnSpc>
                <a:spcPct val="90000"/>
              </a:lnSpc>
            </a:pPr>
            <a:r>
              <a:rPr lang="vi-VN" altLang="en-US" sz="1800" i="1" dirty="0">
                <a:latin typeface="Times" panose="02020603050405020304" pitchFamily="18" charset="0"/>
                <a:cs typeface="Times" panose="02020603050405020304" pitchFamily="18" charset="0"/>
              </a:rPr>
              <a:t>Formele chimice ale acestora, acceptate ca şi ingrediente în suplimente alimentare,  se regăsesc în anexele Directivei 46/2002 cu completările ulterioare</a:t>
            </a:r>
          </a:p>
          <a:p>
            <a:pPr algn="just" eaLnBrk="1" hangingPunct="1">
              <a:lnSpc>
                <a:spcPct val="90000"/>
              </a:lnSpc>
              <a:buClrTx/>
            </a:pPr>
            <a:endParaRPr lang="vi-VN" altLang="en-US" sz="1800" i="1" dirty="0">
              <a:latin typeface="Times" panose="02020603050405020304" pitchFamily="18" charset="0"/>
              <a:cs typeface="Times" panose="02020603050405020304" pitchFamily="18" charset="0"/>
            </a:endParaRPr>
          </a:p>
          <a:p>
            <a:pPr algn="just" eaLnBrk="1" hangingPunct="1">
              <a:lnSpc>
                <a:spcPct val="90000"/>
              </a:lnSpc>
              <a:buClrTx/>
            </a:pPr>
            <a:endParaRPr lang="en-US" altLang="en-US" sz="2000" dirty="0" smtClean="0">
              <a:latin typeface="Times" panose="02020603050405020304" pitchFamily="18" charset="0"/>
              <a:cs typeface="Times"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4091378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304800"/>
            <a:ext cx="8229600" cy="1143000"/>
          </a:xfrm>
        </p:spPr>
        <p:txBody>
          <a:bodyPr>
            <a:normAutofit/>
          </a:bodyPr>
          <a:lstStyle/>
          <a:p>
            <a:pPr algn="l" eaLnBrk="1" hangingPunct="1">
              <a:defRPr/>
            </a:pPr>
            <a:r>
              <a:rPr lang="ro-RO" sz="2800" b="1" dirty="0" smtClean="0">
                <a:solidFill>
                  <a:srgbClr val="00B050"/>
                </a:solidFill>
                <a:latin typeface="Times" panose="02020603050405020304" pitchFamily="18" charset="0"/>
                <a:cs typeface="Times" panose="02020603050405020304" pitchFamily="18" charset="0"/>
              </a:rPr>
              <a:t>Alte </a:t>
            </a:r>
            <a:r>
              <a:rPr lang="en-US" sz="2800" b="1" dirty="0" smtClean="0">
                <a:solidFill>
                  <a:srgbClr val="00B050"/>
                </a:solidFill>
                <a:latin typeface="Times" panose="02020603050405020304" pitchFamily="18" charset="0"/>
                <a:cs typeface="Times" panose="02020603050405020304" pitchFamily="18" charset="0"/>
              </a:rPr>
              <a:t>s</a:t>
            </a:r>
            <a:r>
              <a:rPr lang="ro-RO" sz="2800" b="1" dirty="0" smtClean="0">
                <a:solidFill>
                  <a:srgbClr val="00B050"/>
                </a:solidFill>
                <a:latin typeface="Times" panose="02020603050405020304" pitchFamily="18" charset="0"/>
                <a:cs typeface="Times" panose="02020603050405020304" pitchFamily="18" charset="0"/>
              </a:rPr>
              <a:t>ubstanţe cu efect nutriţional sau fiziologic</a:t>
            </a:r>
            <a:endParaRPr lang="en-US" sz="2800" b="1" dirty="0" smtClean="0">
              <a:solidFill>
                <a:srgbClr val="00B050"/>
              </a:solidFill>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a:xfrm>
            <a:off x="152400" y="1905000"/>
            <a:ext cx="8763000" cy="4525963"/>
          </a:xfrm>
        </p:spPr>
        <p:txBody>
          <a:bodyPr>
            <a:normAutofit/>
          </a:bodyPr>
          <a:lstStyle/>
          <a:p>
            <a:pPr eaLnBrk="1" hangingPunct="1">
              <a:buFont typeface="Wingdings" pitchFamily="2" charset="2"/>
              <a:buNone/>
              <a:defRPr/>
            </a:pPr>
            <a:r>
              <a:rPr lang="ro-RO" sz="1800" dirty="0" smtClean="0">
                <a:latin typeface="Times" panose="02020603050405020304" pitchFamily="18" charset="0"/>
                <a:cs typeface="Times" panose="02020603050405020304" pitchFamily="18" charset="0"/>
              </a:rPr>
              <a:t>Clasificarea acestora s-a făcut conform documentelor :</a:t>
            </a:r>
            <a:endParaRPr lang="en-US" sz="1800" dirty="0" smtClean="0">
              <a:latin typeface="Times" panose="02020603050405020304" pitchFamily="18" charset="0"/>
              <a:cs typeface="Times" panose="02020603050405020304" pitchFamily="18" charset="0"/>
            </a:endParaRPr>
          </a:p>
          <a:p>
            <a:pPr eaLnBrk="1" hangingPunct="1">
              <a:buFont typeface="Wingdings" pitchFamily="2" charset="2"/>
              <a:buNone/>
              <a:defRPr/>
            </a:pPr>
            <a:endParaRPr lang="ro-RO" sz="1800" dirty="0" smtClean="0">
              <a:latin typeface="Times" panose="02020603050405020304" pitchFamily="18" charset="0"/>
              <a:cs typeface="Times" panose="02020603050405020304" pitchFamily="18" charset="0"/>
            </a:endParaRPr>
          </a:p>
          <a:p>
            <a:pPr eaLnBrk="1" hangingPunct="1">
              <a:buFont typeface="Wingdings" pitchFamily="2" charset="2"/>
              <a:buNone/>
              <a:defRPr/>
            </a:pPr>
            <a:r>
              <a:rPr lang="ro-RO" sz="1800" dirty="0" smtClean="0">
                <a:latin typeface="Times" panose="02020603050405020304" pitchFamily="18" charset="0"/>
                <a:cs typeface="Times" panose="02020603050405020304" pitchFamily="18" charset="0"/>
              </a:rPr>
              <a:t> </a:t>
            </a:r>
          </a:p>
          <a:p>
            <a:pPr marL="457200" indent="-457200" eaLnBrk="1" hangingPunct="1">
              <a:buClrTx/>
              <a:buFont typeface="+mj-lt"/>
              <a:buAutoNum type="arabicPeriod"/>
              <a:defRPr/>
            </a:pPr>
            <a:r>
              <a:rPr lang="ro-RO" sz="1800" b="1" dirty="0" smtClean="0">
                <a:latin typeface="Times" panose="02020603050405020304" pitchFamily="18" charset="0"/>
                <a:cs typeface="Times" panose="02020603050405020304" pitchFamily="18" charset="0"/>
              </a:rPr>
              <a:t>Act al European Advisory Service (EAS) din martie 2007 </a:t>
            </a:r>
            <a:r>
              <a:rPr lang="ro-RO" sz="1800" dirty="0" smtClean="0">
                <a:latin typeface="Times" panose="02020603050405020304" pitchFamily="18" charset="0"/>
                <a:cs typeface="Times" panose="02020603050405020304" pitchFamily="18" charset="0"/>
              </a:rPr>
              <a:t>privind “Utilizarea în suplimente alimentare a substanţelor cu efect nutriţional sau fiziologic, altele decât vitamine şi minerale” – efectuat pentru Comisia Europeană  </a:t>
            </a:r>
            <a:endParaRPr lang="en-US" sz="1800" dirty="0" smtClean="0">
              <a:latin typeface="Times" panose="02020603050405020304" pitchFamily="18" charset="0"/>
              <a:cs typeface="Times" panose="02020603050405020304" pitchFamily="18" charset="0"/>
            </a:endParaRPr>
          </a:p>
          <a:p>
            <a:pPr marL="457200" indent="-457200" eaLnBrk="1" hangingPunct="1">
              <a:buClrTx/>
              <a:buFont typeface="+mj-lt"/>
              <a:buAutoNum type="arabicPeriod"/>
              <a:defRPr/>
            </a:pPr>
            <a:endParaRPr lang="en-US" sz="1800" dirty="0" smtClean="0">
              <a:latin typeface="Times" panose="02020603050405020304" pitchFamily="18" charset="0"/>
              <a:cs typeface="Times" panose="02020603050405020304" pitchFamily="18" charset="0"/>
            </a:endParaRPr>
          </a:p>
          <a:p>
            <a:pPr marL="457200" indent="-457200" eaLnBrk="1" hangingPunct="1">
              <a:buClrTx/>
              <a:buFont typeface="+mj-lt"/>
              <a:buAutoNum type="arabicPeriod"/>
              <a:defRPr/>
            </a:pPr>
            <a:endParaRPr lang="ro-RO" sz="1800" dirty="0" smtClean="0">
              <a:latin typeface="Times" panose="02020603050405020304" pitchFamily="18" charset="0"/>
              <a:cs typeface="Times" panose="02020603050405020304" pitchFamily="18" charset="0"/>
            </a:endParaRPr>
          </a:p>
          <a:p>
            <a:pPr marL="457200" indent="-457200" algn="just" eaLnBrk="1" hangingPunct="1">
              <a:buClrTx/>
              <a:buFont typeface="+mj-lt"/>
              <a:buAutoNum type="arabicPeriod"/>
              <a:defRPr/>
            </a:pPr>
            <a:r>
              <a:rPr lang="ro-RO" sz="1800" b="1" dirty="0" smtClean="0">
                <a:latin typeface="Times" panose="02020603050405020304" pitchFamily="18" charset="0"/>
                <a:cs typeface="Times" panose="02020603050405020304" pitchFamily="18" charset="0"/>
              </a:rPr>
              <a:t>Document de lucru </a:t>
            </a:r>
            <a:r>
              <a:rPr lang="en-US" sz="1800" b="1" dirty="0" smtClean="0">
                <a:latin typeface="Times" panose="02020603050405020304" pitchFamily="18" charset="0"/>
                <a:cs typeface="Times" panose="02020603050405020304" pitchFamily="18" charset="0"/>
              </a:rPr>
              <a:t>COM(2008)824</a:t>
            </a:r>
            <a:r>
              <a:rPr lang="ro-RO" sz="1800" b="1" dirty="0" smtClean="0">
                <a:latin typeface="Times" panose="02020603050405020304" pitchFamily="18" charset="0"/>
                <a:cs typeface="Times" panose="02020603050405020304" pitchFamily="18" charset="0"/>
              </a:rPr>
              <a:t> </a:t>
            </a:r>
            <a:r>
              <a:rPr lang="ro-RO" sz="1800" dirty="0" smtClean="0">
                <a:latin typeface="Times" panose="02020603050405020304" pitchFamily="18" charset="0"/>
                <a:cs typeface="Times" panose="02020603050405020304" pitchFamily="18" charset="0"/>
              </a:rPr>
              <a:t>“</a:t>
            </a:r>
            <a:r>
              <a:rPr lang="en-US" sz="1800" dirty="0" smtClean="0">
                <a:latin typeface="Times" panose="02020603050405020304" pitchFamily="18" charset="0"/>
                <a:cs typeface="Times" panose="02020603050405020304" pitchFamily="18" charset="0"/>
              </a:rPr>
              <a:t>Characteristics </a:t>
            </a:r>
            <a:r>
              <a:rPr lang="ro-RO" sz="1800" dirty="0" smtClean="0">
                <a:latin typeface="Times" panose="02020603050405020304" pitchFamily="18" charset="0"/>
                <a:cs typeface="Times" panose="02020603050405020304" pitchFamily="18" charset="0"/>
              </a:rPr>
              <a:t>a</a:t>
            </a:r>
            <a:r>
              <a:rPr lang="en-US" sz="1800" dirty="0" err="1" smtClean="0">
                <a:latin typeface="Times" panose="02020603050405020304" pitchFamily="18" charset="0"/>
                <a:cs typeface="Times" panose="02020603050405020304" pitchFamily="18" charset="0"/>
              </a:rPr>
              <a:t>nd</a:t>
            </a:r>
            <a:r>
              <a:rPr lang="en-US" sz="1800" dirty="0" smtClean="0">
                <a:latin typeface="Times" panose="02020603050405020304" pitchFamily="18" charset="0"/>
                <a:cs typeface="Times" panose="02020603050405020304" pitchFamily="18" charset="0"/>
              </a:rPr>
              <a:t> Perspectives </a:t>
            </a:r>
            <a:r>
              <a:rPr lang="ro-RO" sz="1800" dirty="0" smtClean="0">
                <a:latin typeface="Times" panose="02020603050405020304" pitchFamily="18" charset="0"/>
                <a:cs typeface="Times" panose="02020603050405020304" pitchFamily="18" charset="0"/>
              </a:rPr>
              <a:t>o</a:t>
            </a:r>
            <a:r>
              <a:rPr lang="en-US" sz="1800" dirty="0" smtClean="0">
                <a:latin typeface="Times" panose="02020603050405020304" pitchFamily="18" charset="0"/>
                <a:cs typeface="Times" panose="02020603050405020304" pitchFamily="18" charset="0"/>
              </a:rPr>
              <a:t>f </a:t>
            </a:r>
            <a:r>
              <a:rPr lang="ro-RO" sz="1800" dirty="0" smtClean="0">
                <a:latin typeface="Times" panose="02020603050405020304" pitchFamily="18" charset="0"/>
                <a:cs typeface="Times" panose="02020603050405020304" pitchFamily="18" charset="0"/>
              </a:rPr>
              <a:t>t</a:t>
            </a:r>
            <a:r>
              <a:rPr lang="en-US" sz="1800" dirty="0" smtClean="0">
                <a:latin typeface="Times" panose="02020603050405020304" pitchFamily="18" charset="0"/>
                <a:cs typeface="Times" panose="02020603050405020304" pitchFamily="18" charset="0"/>
              </a:rPr>
              <a:t>he Market </a:t>
            </a:r>
            <a:r>
              <a:rPr lang="ro-RO" sz="1800" dirty="0" smtClean="0">
                <a:latin typeface="Times" panose="02020603050405020304" pitchFamily="18" charset="0"/>
                <a:cs typeface="Times" panose="02020603050405020304" pitchFamily="18" charset="0"/>
              </a:rPr>
              <a:t>f</a:t>
            </a:r>
            <a:r>
              <a:rPr lang="en-US" sz="1800" dirty="0" smtClean="0">
                <a:latin typeface="Times" panose="02020603050405020304" pitchFamily="18" charset="0"/>
                <a:cs typeface="Times" panose="02020603050405020304" pitchFamily="18" charset="0"/>
              </a:rPr>
              <a:t>or Food</a:t>
            </a:r>
            <a:r>
              <a:rPr lang="ro-RO" sz="1800" dirty="0" smtClean="0">
                <a:latin typeface="Times" panose="02020603050405020304" pitchFamily="18" charset="0"/>
                <a:cs typeface="Times" panose="02020603050405020304" pitchFamily="18" charset="0"/>
              </a:rPr>
              <a:t> S</a:t>
            </a:r>
            <a:r>
              <a:rPr lang="en-US" sz="1800" dirty="0" err="1" smtClean="0">
                <a:latin typeface="Times" panose="02020603050405020304" pitchFamily="18" charset="0"/>
                <a:cs typeface="Times" panose="02020603050405020304" pitchFamily="18" charset="0"/>
              </a:rPr>
              <a:t>upplements</a:t>
            </a:r>
            <a:r>
              <a:rPr lang="en-US" sz="1800" dirty="0" smtClean="0">
                <a:latin typeface="Times" panose="02020603050405020304" pitchFamily="18" charset="0"/>
                <a:cs typeface="Times" panose="02020603050405020304" pitchFamily="18" charset="0"/>
              </a:rPr>
              <a:t> Containing Substances Other Than Vitamins </a:t>
            </a:r>
            <a:r>
              <a:rPr lang="ro-RO" sz="1800" dirty="0" smtClean="0">
                <a:latin typeface="Times" panose="02020603050405020304" pitchFamily="18" charset="0"/>
                <a:cs typeface="Times" panose="02020603050405020304" pitchFamily="18" charset="0"/>
              </a:rPr>
              <a:t>a</a:t>
            </a:r>
            <a:r>
              <a:rPr lang="en-US" sz="1800" dirty="0" err="1" smtClean="0">
                <a:latin typeface="Times" panose="02020603050405020304" pitchFamily="18" charset="0"/>
                <a:cs typeface="Times" panose="02020603050405020304" pitchFamily="18" charset="0"/>
              </a:rPr>
              <a:t>nd</a:t>
            </a:r>
            <a:r>
              <a:rPr lang="ro-RO" sz="1800" dirty="0" smtClean="0">
                <a:latin typeface="Times" panose="02020603050405020304" pitchFamily="18" charset="0"/>
                <a:cs typeface="Times" panose="02020603050405020304" pitchFamily="18" charset="0"/>
              </a:rPr>
              <a:t>   </a:t>
            </a:r>
            <a:r>
              <a:rPr lang="en-US" sz="1800" dirty="0" smtClean="0">
                <a:latin typeface="Times" panose="02020603050405020304" pitchFamily="18" charset="0"/>
                <a:cs typeface="Times" panose="02020603050405020304" pitchFamily="18" charset="0"/>
              </a:rPr>
              <a:t>Minerals</a:t>
            </a:r>
            <a:r>
              <a:rPr lang="ro-RO" sz="1800" dirty="0" smtClean="0">
                <a:latin typeface="Times" panose="02020603050405020304" pitchFamily="18" charset="0"/>
                <a:cs typeface="Times" panose="02020603050405020304" pitchFamily="18" charset="0"/>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1441315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52400"/>
            <a:ext cx="8229600" cy="1143000"/>
          </a:xfrm>
        </p:spPr>
        <p:txBody>
          <a:bodyPr/>
          <a:lstStyle/>
          <a:p>
            <a:pPr algn="l" eaLnBrk="1" hangingPunct="1">
              <a:defRPr/>
            </a:pPr>
            <a:r>
              <a:rPr lang="en-US" sz="2800" b="1" dirty="0" smtClean="0">
                <a:solidFill>
                  <a:srgbClr val="00B050"/>
                </a:solidFill>
                <a:latin typeface="Times" panose="02020603050405020304" pitchFamily="18" charset="0"/>
                <a:cs typeface="Times" panose="02020603050405020304" pitchFamily="18" charset="0"/>
              </a:rPr>
              <a:t>LEGI</a:t>
            </a:r>
            <a:r>
              <a:rPr lang="ro-RO" sz="2800" b="1" dirty="0" smtClean="0">
                <a:solidFill>
                  <a:srgbClr val="00B050"/>
                </a:solidFill>
                <a:latin typeface="Times" panose="02020603050405020304" pitchFamily="18" charset="0"/>
                <a:cs typeface="Times" panose="02020603050405020304" pitchFamily="18" charset="0"/>
              </a:rPr>
              <a:t>S</a:t>
            </a:r>
            <a:r>
              <a:rPr lang="en-US" sz="2800" b="1" dirty="0" smtClean="0">
                <a:solidFill>
                  <a:srgbClr val="00B050"/>
                </a:solidFill>
                <a:latin typeface="Times" panose="02020603050405020304" pitchFamily="18" charset="0"/>
                <a:cs typeface="Times" panose="02020603050405020304" pitchFamily="18" charset="0"/>
              </a:rPr>
              <a:t>LA</a:t>
            </a:r>
            <a:r>
              <a:rPr lang="ro-RO" sz="2800" b="1" dirty="0" smtClean="0">
                <a:solidFill>
                  <a:srgbClr val="00B050"/>
                </a:solidFill>
                <a:latin typeface="Times" panose="02020603050405020304" pitchFamily="18" charset="0"/>
                <a:cs typeface="Times" panose="02020603050405020304" pitchFamily="18" charset="0"/>
              </a:rPr>
              <a:t>Ţ</a:t>
            </a:r>
            <a:r>
              <a:rPr lang="en-US" sz="2800" b="1" dirty="0" smtClean="0">
                <a:solidFill>
                  <a:srgbClr val="00B050"/>
                </a:solidFill>
                <a:latin typeface="Times" panose="02020603050405020304" pitchFamily="18" charset="0"/>
                <a:cs typeface="Times" panose="02020603050405020304" pitchFamily="18" charset="0"/>
              </a:rPr>
              <a:t>I</a:t>
            </a:r>
            <a:r>
              <a:rPr lang="ro-RO" sz="2800" b="1" dirty="0" smtClean="0">
                <a:solidFill>
                  <a:srgbClr val="00B050"/>
                </a:solidFill>
                <a:latin typeface="Times" panose="02020603050405020304" pitchFamily="18" charset="0"/>
                <a:cs typeface="Times" panose="02020603050405020304" pitchFamily="18" charset="0"/>
              </a:rPr>
              <a:t>A   NAŢIONALĂ  REFERITOARE </a:t>
            </a:r>
            <a:r>
              <a:rPr lang="en-US" sz="2800" b="1" dirty="0" smtClean="0">
                <a:solidFill>
                  <a:srgbClr val="00B050"/>
                </a:solidFill>
                <a:latin typeface="Times" panose="02020603050405020304" pitchFamily="18" charset="0"/>
                <a:cs typeface="Times" panose="02020603050405020304" pitchFamily="18" charset="0"/>
              </a:rPr>
              <a:t/>
            </a:r>
            <a:br>
              <a:rPr lang="en-US" sz="2800" b="1" dirty="0" smtClean="0">
                <a:solidFill>
                  <a:srgbClr val="00B050"/>
                </a:solidFill>
                <a:latin typeface="Times" panose="02020603050405020304" pitchFamily="18" charset="0"/>
                <a:cs typeface="Times" panose="02020603050405020304" pitchFamily="18" charset="0"/>
              </a:rPr>
            </a:br>
            <a:r>
              <a:rPr lang="ro-RO" sz="2800" b="1" dirty="0" smtClean="0">
                <a:solidFill>
                  <a:srgbClr val="00B050"/>
                </a:solidFill>
                <a:latin typeface="Times" panose="02020603050405020304" pitchFamily="18" charset="0"/>
                <a:cs typeface="Times" panose="02020603050405020304" pitchFamily="18" charset="0"/>
              </a:rPr>
              <a:t>LA  SUPLIMENTE ALIMENTARE </a:t>
            </a:r>
            <a:endParaRPr lang="en-US" sz="2800" b="1" dirty="0" smtClean="0">
              <a:solidFill>
                <a:srgbClr val="00B050"/>
              </a:solidFill>
              <a:latin typeface="Times" panose="02020603050405020304" pitchFamily="18" charset="0"/>
              <a:cs typeface="Times" panose="02020603050405020304" pitchFamily="18" charset="0"/>
            </a:endParaRPr>
          </a:p>
        </p:txBody>
      </p:sp>
      <p:sp>
        <p:nvSpPr>
          <p:cNvPr id="11267" name="Content Placeholder 2"/>
          <p:cNvSpPr>
            <a:spLocks noGrp="1"/>
          </p:cNvSpPr>
          <p:nvPr>
            <p:ph idx="1"/>
          </p:nvPr>
        </p:nvSpPr>
        <p:spPr>
          <a:xfrm>
            <a:off x="0" y="1524000"/>
            <a:ext cx="9144000" cy="5334000"/>
          </a:xfrm>
        </p:spPr>
        <p:txBody>
          <a:bodyPr>
            <a:normAutofit/>
          </a:bodyPr>
          <a:lstStyle/>
          <a:p>
            <a:pPr>
              <a:buFont typeface="Wingdings" panose="05000000000000000000" pitchFamily="2" charset="2"/>
              <a:buChar char="Ø"/>
            </a:pPr>
            <a:r>
              <a:rPr lang="ro-RO" altLang="en-US" sz="1800" b="1" dirty="0" smtClean="0">
                <a:latin typeface="Times" panose="02020603050405020304" pitchFamily="18" charset="0"/>
                <a:cs typeface="Times" panose="02020603050405020304" pitchFamily="18" charset="0"/>
              </a:rPr>
              <a:t>Legea 57/2002 </a:t>
            </a:r>
            <a:r>
              <a:rPr lang="en-US" altLang="en-US" sz="1800" b="1" dirty="0" smtClean="0">
                <a:latin typeface="Times" panose="02020603050405020304" pitchFamily="18" charset="0"/>
                <a:cs typeface="Times" panose="02020603050405020304" pitchFamily="18" charset="0"/>
              </a:rPr>
              <a:t> </a:t>
            </a:r>
            <a:r>
              <a:rPr lang="ro-RO" altLang="en-US" sz="1800" dirty="0" smtClean="0">
                <a:latin typeface="Times" panose="02020603050405020304" pitchFamily="18" charset="0"/>
                <a:cs typeface="Times" panose="02020603050405020304" pitchFamily="18" charset="0"/>
              </a:rPr>
              <a:t>privind producţia, circulaţia şi comercializarea alimentelor</a:t>
            </a:r>
            <a:r>
              <a:rPr lang="en-US" altLang="en-US" sz="1800" dirty="0">
                <a:latin typeface="Times" panose="02020603050405020304" pitchFamily="18" charset="0"/>
                <a:cs typeface="Times" panose="02020603050405020304" pitchFamily="18" charset="0"/>
              </a:rPr>
              <a:t>(</a:t>
            </a:r>
            <a:r>
              <a:rPr lang="ro-RO" altLang="en-US" sz="1800" dirty="0" smtClean="0">
                <a:latin typeface="Times" panose="02020603050405020304" pitchFamily="18" charset="0"/>
                <a:cs typeface="Times" panose="02020603050405020304" pitchFamily="18" charset="0"/>
              </a:rPr>
              <a:t>ÎNCĂ </a:t>
            </a:r>
            <a:r>
              <a:rPr lang="ro-RO" altLang="en-US" sz="1800" dirty="0">
                <a:latin typeface="Times" panose="02020603050405020304" pitchFamily="18" charset="0"/>
                <a:cs typeface="Times" panose="02020603050405020304" pitchFamily="18" charset="0"/>
              </a:rPr>
              <a:t>ÎN </a:t>
            </a:r>
            <a:r>
              <a:rPr lang="ro-RO" altLang="en-US" sz="1800" dirty="0" smtClean="0">
                <a:latin typeface="Times" panose="02020603050405020304" pitchFamily="18" charset="0"/>
                <a:cs typeface="Times" panose="02020603050405020304" pitchFamily="18" charset="0"/>
              </a:rPr>
              <a:t>VIGOARE</a:t>
            </a:r>
            <a:r>
              <a:rPr lang="en-US" altLang="en-US" sz="1800" dirty="0" smtClean="0">
                <a:latin typeface="Times" panose="02020603050405020304" pitchFamily="18" charset="0"/>
                <a:cs typeface="Times" panose="02020603050405020304" pitchFamily="18" charset="0"/>
              </a:rPr>
              <a:t>)</a:t>
            </a:r>
          </a:p>
          <a:p>
            <a:pPr marL="0" indent="0">
              <a:buNone/>
            </a:pPr>
            <a:endParaRPr lang="ro-RO" altLang="en-US" sz="1800" dirty="0" smtClean="0">
              <a:latin typeface="Times" panose="02020603050405020304" pitchFamily="18" charset="0"/>
              <a:cs typeface="Times" panose="02020603050405020304" pitchFamily="18" charset="0"/>
            </a:endParaRPr>
          </a:p>
          <a:p>
            <a:pPr marL="0" indent="0" algn="just" eaLnBrk="1" hangingPunct="1">
              <a:buClrTx/>
              <a:buNone/>
            </a:pPr>
            <a:r>
              <a:rPr lang="ro-RO" altLang="en-US" sz="1800" dirty="0" smtClean="0">
                <a:latin typeface="Times" panose="02020603050405020304" pitchFamily="18" charset="0"/>
                <a:cs typeface="Times" panose="02020603050405020304" pitchFamily="18" charset="0"/>
              </a:rPr>
              <a:t>Cap. II, </a:t>
            </a:r>
            <a:r>
              <a:rPr lang="ro-RO" altLang="en-US" sz="1800" b="1" dirty="0" smtClean="0">
                <a:latin typeface="Times" panose="02020603050405020304" pitchFamily="18" charset="0"/>
                <a:cs typeface="Times" panose="02020603050405020304" pitchFamily="18" charset="0"/>
              </a:rPr>
              <a:t>Secţiunea 9 </a:t>
            </a:r>
            <a:endParaRPr lang="en-US" altLang="en-US" sz="1800" b="1" dirty="0" smtClean="0">
              <a:latin typeface="Times" panose="02020603050405020304" pitchFamily="18" charset="0"/>
              <a:cs typeface="Times" panose="02020603050405020304" pitchFamily="18" charset="0"/>
            </a:endParaRPr>
          </a:p>
          <a:p>
            <a:pPr marL="0" indent="0" algn="just" eaLnBrk="1" hangingPunct="1">
              <a:buClrTx/>
              <a:buNone/>
            </a:pPr>
            <a:r>
              <a:rPr lang="ro-RO" altLang="en-US" sz="1800" b="1" dirty="0" smtClean="0">
                <a:latin typeface="Times" panose="02020603050405020304" pitchFamily="18" charset="0"/>
                <a:cs typeface="Times" panose="02020603050405020304" pitchFamily="18" charset="0"/>
              </a:rPr>
              <a:t>Art.20(1) </a:t>
            </a:r>
            <a:r>
              <a:rPr lang="en-US" altLang="en-US" sz="1800" dirty="0" smtClean="0">
                <a:latin typeface="Times" panose="02020603050405020304" pitchFamily="18" charset="0"/>
                <a:cs typeface="Times" panose="02020603050405020304" pitchFamily="18" charset="0"/>
              </a:rPr>
              <a:t>- </a:t>
            </a:r>
            <a:r>
              <a:rPr lang="ro-RO" altLang="en-US" sz="1800" dirty="0" smtClean="0">
                <a:latin typeface="Times" panose="02020603050405020304" pitchFamily="18" charset="0"/>
                <a:cs typeface="Times" panose="02020603050405020304" pitchFamily="18" charset="0"/>
              </a:rPr>
              <a:t>„Ministerul Sănătăţii şi Familiei este abilitat să emită reglementări privind suplimentele nutritive şi fortificarea alimentelor”</a:t>
            </a:r>
            <a:endParaRPr lang="en-US" altLang="en-US" sz="1800" dirty="0" smtClean="0">
              <a:latin typeface="Times" panose="02020603050405020304" pitchFamily="18" charset="0"/>
              <a:cs typeface="Times" panose="02020603050405020304" pitchFamily="18" charset="0"/>
            </a:endParaRPr>
          </a:p>
          <a:p>
            <a:pPr marL="0" indent="0" algn="just" eaLnBrk="1" hangingPunct="1">
              <a:buClrTx/>
              <a:buNone/>
            </a:pPr>
            <a:r>
              <a:rPr lang="vi-VN" altLang="en-US" sz="1800" b="1" dirty="0" smtClean="0">
                <a:latin typeface="Times" panose="02020603050405020304" pitchFamily="18" charset="0"/>
                <a:cs typeface="Times" panose="02020603050405020304" pitchFamily="18" charset="0"/>
              </a:rPr>
              <a:t>Art.20(2</a:t>
            </a:r>
            <a:r>
              <a:rPr lang="vi-VN" altLang="en-US" sz="1800" b="1" dirty="0">
                <a:latin typeface="Times" panose="02020603050405020304" pitchFamily="18" charset="0"/>
                <a:cs typeface="Times" panose="02020603050405020304" pitchFamily="18" charset="0"/>
              </a:rPr>
              <a:t>)</a:t>
            </a:r>
            <a:r>
              <a:rPr lang="vi-VN" altLang="en-US" sz="1800" dirty="0">
                <a:latin typeface="Times" panose="02020603050405020304" pitchFamily="18" charset="0"/>
                <a:cs typeface="Times" panose="02020603050405020304" pitchFamily="18" charset="0"/>
              </a:rPr>
              <a:t> </a:t>
            </a:r>
            <a:r>
              <a:rPr lang="en-US" altLang="en-US" sz="1800" dirty="0" smtClean="0">
                <a:latin typeface="Times" panose="02020603050405020304" pitchFamily="18" charset="0"/>
                <a:cs typeface="Times" panose="02020603050405020304" pitchFamily="18" charset="0"/>
              </a:rPr>
              <a:t>- </a:t>
            </a:r>
            <a:r>
              <a:rPr lang="vi-VN" altLang="en-US" sz="1800" dirty="0" smtClean="0">
                <a:latin typeface="Times" panose="02020603050405020304" pitchFamily="18" charset="0"/>
                <a:cs typeface="Times" panose="02020603050405020304" pitchFamily="18" charset="0"/>
              </a:rPr>
              <a:t>„</a:t>
            </a:r>
            <a:r>
              <a:rPr lang="vi-VN" altLang="en-US" sz="1800" dirty="0">
                <a:latin typeface="Times" panose="02020603050405020304" pitchFamily="18" charset="0"/>
                <a:cs typeface="Times" panose="02020603050405020304" pitchFamily="18" charset="0"/>
              </a:rPr>
              <a:t>Reglementarea trebuie să stabilească reguli privind fortificarea, restaurarea cu nutrienţi a alimentelor, precum şi reguli privind fabricarea şi comercializarea suplimentelor de hrană care conţin nutrienţi. Această reglementare trebuie să prevadă doza zilnică recomandată de nutrienţi</a:t>
            </a:r>
            <a:r>
              <a:rPr lang="vi-VN" altLang="en-US" sz="1800" dirty="0" smtClean="0">
                <a:latin typeface="Times" panose="02020603050405020304" pitchFamily="18" charset="0"/>
                <a:cs typeface="Times" panose="02020603050405020304" pitchFamily="18" charset="0"/>
              </a:rPr>
              <a:t>”.</a:t>
            </a:r>
            <a:endParaRPr lang="en-US" altLang="en-US" sz="1800" dirty="0" smtClean="0">
              <a:latin typeface="Times" panose="02020603050405020304" pitchFamily="18" charset="0"/>
              <a:cs typeface="Times" panose="02020603050405020304" pitchFamily="18" charset="0"/>
            </a:endParaRPr>
          </a:p>
          <a:p>
            <a:pPr marL="0" indent="0" algn="just" eaLnBrk="1" hangingPunct="1">
              <a:buClrTx/>
              <a:buNone/>
            </a:pPr>
            <a:endParaRPr lang="vi-VN" altLang="en-US" sz="1800" dirty="0">
              <a:latin typeface="Times" panose="02020603050405020304" pitchFamily="18" charset="0"/>
              <a:cs typeface="Times" panose="02020603050405020304" pitchFamily="18" charset="0"/>
            </a:endParaRPr>
          </a:p>
          <a:p>
            <a:pPr algn="just" eaLnBrk="1" hangingPunct="1">
              <a:buClrTx/>
            </a:pPr>
            <a:endParaRPr lang="en-US" altLang="en-US" sz="1800" dirty="0" smtClean="0">
              <a:latin typeface="Times" panose="02020603050405020304" pitchFamily="18" charset="0"/>
              <a:cs typeface="Times" panose="02020603050405020304" pitchFamily="18" charset="0"/>
            </a:endParaRPr>
          </a:p>
          <a:p>
            <a:pPr>
              <a:buFont typeface="Wingdings" panose="05000000000000000000" pitchFamily="2" charset="2"/>
              <a:buChar char="Ø"/>
            </a:pPr>
            <a:r>
              <a:rPr lang="en-US" sz="1800" b="1" dirty="0">
                <a:latin typeface="Times" panose="02020603050405020304" pitchFamily="18" charset="0"/>
                <a:cs typeface="Times" panose="02020603050405020304" pitchFamily="18" charset="0"/>
              </a:rPr>
              <a:t>Leg</a:t>
            </a:r>
            <a:r>
              <a:rPr lang="ro-RO" sz="1800" b="1" dirty="0">
                <a:latin typeface="Times" panose="02020603050405020304" pitchFamily="18" charset="0"/>
                <a:cs typeface="Times" panose="02020603050405020304" pitchFamily="18" charset="0"/>
              </a:rPr>
              <a:t>ea </a:t>
            </a:r>
            <a:r>
              <a:rPr lang="en-US" sz="1800" b="1" dirty="0">
                <a:latin typeface="Times" panose="02020603050405020304" pitchFamily="18" charset="0"/>
                <a:cs typeface="Times" panose="02020603050405020304" pitchFamily="18" charset="0"/>
              </a:rPr>
              <a:t> </a:t>
            </a:r>
            <a:r>
              <a:rPr lang="it-IT" sz="1800" b="1" dirty="0">
                <a:latin typeface="Times" panose="02020603050405020304" pitchFamily="18" charset="0"/>
                <a:cs typeface="Times" panose="02020603050405020304" pitchFamily="18" charset="0"/>
              </a:rPr>
              <a:t>nr. </a:t>
            </a:r>
            <a:r>
              <a:rPr lang="it-IT" sz="1800" b="1" dirty="0" smtClean="0">
                <a:latin typeface="Times" panose="02020603050405020304" pitchFamily="18" charset="0"/>
                <a:cs typeface="Times" panose="02020603050405020304" pitchFamily="18" charset="0"/>
              </a:rPr>
              <a:t>491/2003  </a:t>
            </a:r>
            <a:r>
              <a:rPr lang="it-IT" sz="1800" dirty="0" smtClean="0">
                <a:latin typeface="Times" panose="02020603050405020304" pitchFamily="18" charset="0"/>
                <a:cs typeface="Times" panose="02020603050405020304" pitchFamily="18" charset="0"/>
              </a:rPr>
              <a:t>privind </a:t>
            </a:r>
            <a:r>
              <a:rPr lang="en-US" sz="1800" dirty="0" err="1" smtClean="0">
                <a:latin typeface="Times" panose="02020603050405020304" pitchFamily="18" charset="0"/>
                <a:cs typeface="Times" panose="02020603050405020304" pitchFamily="18" charset="0"/>
              </a:rPr>
              <a:t>plantelor</a:t>
            </a:r>
            <a:r>
              <a:rPr lang="ro-RO" sz="1800" dirty="0" smtClean="0">
                <a:latin typeface="Times" panose="02020603050405020304" pitchFamily="18" charset="0"/>
                <a:cs typeface="Times" panose="02020603050405020304" pitchFamily="18" charset="0"/>
              </a:rPr>
              <a:t>  </a:t>
            </a:r>
            <a:r>
              <a:rPr lang="it-IT" sz="1800" dirty="0">
                <a:latin typeface="Times" panose="02020603050405020304" pitchFamily="18" charset="0"/>
                <a:cs typeface="Times" panose="02020603050405020304" pitchFamily="18" charset="0"/>
              </a:rPr>
              <a:t>medicinale şi </a:t>
            </a:r>
            <a:r>
              <a:rPr lang="it-IT" sz="1800" dirty="0" smtClean="0">
                <a:latin typeface="Times" panose="02020603050405020304" pitchFamily="18" charset="0"/>
                <a:cs typeface="Times" panose="02020603050405020304" pitchFamily="18" charset="0"/>
              </a:rPr>
              <a:t>aromatice,</a:t>
            </a:r>
            <a:r>
              <a:rPr lang="en-US" sz="1800" dirty="0" smtClean="0">
                <a:solidFill>
                  <a:prstClr val="black"/>
                </a:solidFill>
                <a:latin typeface="Times" panose="02020603050405020304" pitchFamily="18" charset="0"/>
                <a:cs typeface="Times" panose="02020603050405020304" pitchFamily="18" charset="0"/>
              </a:rPr>
              <a:t> </a:t>
            </a:r>
            <a:r>
              <a:rPr lang="it-IT" altLang="en-US" sz="1800" dirty="0" smtClean="0">
                <a:solidFill>
                  <a:prstClr val="black"/>
                </a:solidFill>
                <a:latin typeface="Times" panose="02020603050405020304" pitchFamily="18" charset="0"/>
                <a:cs typeface="Times" panose="02020603050405020304" pitchFamily="18" charset="0"/>
              </a:rPr>
              <a:t>publicată </a:t>
            </a:r>
            <a:r>
              <a:rPr lang="it-IT" altLang="en-US" sz="1800" dirty="0">
                <a:solidFill>
                  <a:prstClr val="black"/>
                </a:solidFill>
                <a:latin typeface="Times" panose="02020603050405020304" pitchFamily="18" charset="0"/>
                <a:cs typeface="Times" panose="02020603050405020304" pitchFamily="18" charset="0"/>
              </a:rPr>
              <a:t>în Monitorul Oficial al României, Partea I, nr. 844 din</a:t>
            </a:r>
            <a:r>
              <a:rPr lang="ro-RO" altLang="en-US" sz="1800" dirty="0">
                <a:solidFill>
                  <a:prstClr val="black"/>
                </a:solidFill>
                <a:latin typeface="Times" panose="02020603050405020304" pitchFamily="18" charset="0"/>
                <a:cs typeface="Times" panose="02020603050405020304" pitchFamily="18" charset="0"/>
              </a:rPr>
              <a:t> </a:t>
            </a:r>
            <a:r>
              <a:rPr lang="en-US" altLang="en-US" sz="1800" dirty="0">
                <a:solidFill>
                  <a:prstClr val="black"/>
                </a:solidFill>
                <a:latin typeface="Times" panose="02020603050405020304" pitchFamily="18" charset="0"/>
                <a:cs typeface="Times" panose="02020603050405020304" pitchFamily="18" charset="0"/>
              </a:rPr>
              <a:t>26 </a:t>
            </a:r>
            <a:r>
              <a:rPr lang="en-US" altLang="en-US" sz="1800" dirty="0" err="1">
                <a:solidFill>
                  <a:prstClr val="black"/>
                </a:solidFill>
                <a:latin typeface="Times" panose="02020603050405020304" pitchFamily="18" charset="0"/>
                <a:cs typeface="Times" panose="02020603050405020304" pitchFamily="18" charset="0"/>
              </a:rPr>
              <a:t>noiembrie</a:t>
            </a:r>
            <a:r>
              <a:rPr lang="en-US" altLang="en-US" sz="1800" dirty="0">
                <a:solidFill>
                  <a:prstClr val="black"/>
                </a:solidFill>
                <a:latin typeface="Times" panose="02020603050405020304" pitchFamily="18" charset="0"/>
                <a:cs typeface="Times" panose="02020603050405020304" pitchFamily="18" charset="0"/>
              </a:rPr>
              <a:t> 2003</a:t>
            </a:r>
          </a:p>
          <a:p>
            <a:pPr eaLnBrk="1" hangingPunct="1"/>
            <a:endParaRPr lang="en-US" altLang="en-US" sz="1800" b="1" dirty="0" smtClean="0">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3694782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927" y="228600"/>
            <a:ext cx="8077200" cy="1143000"/>
          </a:xfrm>
        </p:spPr>
        <p:txBody>
          <a:bodyPr>
            <a:normAutofit/>
          </a:bodyPr>
          <a:lstStyle/>
          <a:p>
            <a:pPr algn="l"/>
            <a:r>
              <a:rPr lang="en-US" altLang="ja-JP" sz="2800" b="1" dirty="0" err="1" smtClean="0">
                <a:solidFill>
                  <a:srgbClr val="00B050"/>
                </a:solidFill>
                <a:latin typeface="Times" panose="02020603050405020304" pitchFamily="18" charset="0"/>
                <a:ea typeface="ＭＳ Ｐゴシック" charset="-128"/>
                <a:cs typeface="Times" panose="02020603050405020304" pitchFamily="18" charset="0"/>
              </a:rPr>
              <a:t>Legisla</a:t>
            </a:r>
            <a:r>
              <a:rPr lang="ro-RO" altLang="ja-JP" sz="2800" b="1" dirty="0" smtClean="0">
                <a:solidFill>
                  <a:srgbClr val="00B050"/>
                </a:solidFill>
                <a:latin typeface="Times" panose="02020603050405020304" pitchFamily="18" charset="0"/>
                <a:cs typeface="Times" panose="02020603050405020304" pitchFamily="18" charset="0"/>
              </a:rPr>
              <a:t>ţ</a:t>
            </a:r>
            <a:r>
              <a:rPr lang="en-US" altLang="ja-JP" sz="2800" b="1" dirty="0" err="1" smtClean="0">
                <a:solidFill>
                  <a:srgbClr val="00B050"/>
                </a:solidFill>
                <a:latin typeface="Times" panose="02020603050405020304" pitchFamily="18" charset="0"/>
                <a:ea typeface="ＭＳ Ｐゴシック" charset="-128"/>
                <a:cs typeface="Times" panose="02020603050405020304" pitchFamily="18" charset="0"/>
              </a:rPr>
              <a:t>ia</a:t>
            </a:r>
            <a:r>
              <a:rPr lang="en-US" altLang="ja-JP" sz="2800" b="1" dirty="0" smtClean="0">
                <a:solidFill>
                  <a:srgbClr val="00B050"/>
                </a:solidFill>
                <a:latin typeface="Times" panose="02020603050405020304" pitchFamily="18" charset="0"/>
                <a:ea typeface="ＭＳ Ｐゴシック" charset="-128"/>
                <a:cs typeface="Times" panose="02020603050405020304" pitchFamily="18" charset="0"/>
              </a:rPr>
              <a:t> </a:t>
            </a:r>
            <a:r>
              <a:rPr lang="ro-RO" altLang="ja-JP" sz="2800" b="1" dirty="0" smtClean="0">
                <a:solidFill>
                  <a:srgbClr val="00B050"/>
                </a:solidFill>
                <a:latin typeface="Times" panose="02020603050405020304" pitchFamily="18" charset="0"/>
                <a:cs typeface="Times" panose="02020603050405020304" pitchFamily="18" charset="0"/>
              </a:rPr>
              <a:t>RO în vigoare referitoare la </a:t>
            </a:r>
            <a:r>
              <a:rPr lang="en-US" altLang="ja-JP" sz="2800" b="1" dirty="0" smtClean="0">
                <a:solidFill>
                  <a:srgbClr val="00B050"/>
                </a:solidFill>
                <a:latin typeface="Times" panose="02020603050405020304" pitchFamily="18" charset="0"/>
                <a:cs typeface="Times" panose="02020603050405020304" pitchFamily="18" charset="0"/>
              </a:rPr>
              <a:t/>
            </a:r>
            <a:br>
              <a:rPr lang="en-US" altLang="ja-JP" sz="2800" b="1" dirty="0" smtClean="0">
                <a:solidFill>
                  <a:srgbClr val="00B050"/>
                </a:solidFill>
                <a:latin typeface="Times" panose="02020603050405020304" pitchFamily="18" charset="0"/>
                <a:cs typeface="Times" panose="02020603050405020304" pitchFamily="18" charset="0"/>
              </a:rPr>
            </a:br>
            <a:r>
              <a:rPr lang="ro-RO" altLang="ja-JP" sz="2800" b="1" dirty="0" smtClean="0">
                <a:solidFill>
                  <a:srgbClr val="00B050"/>
                </a:solidFill>
                <a:latin typeface="Times" panose="02020603050405020304" pitchFamily="18" charset="0"/>
                <a:cs typeface="Times" panose="02020603050405020304" pitchFamily="18" charset="0"/>
              </a:rPr>
              <a:t>s</a:t>
            </a:r>
            <a:r>
              <a:rPr lang="en-US" altLang="ja-JP" sz="2800" b="1" dirty="0" err="1" smtClean="0">
                <a:solidFill>
                  <a:srgbClr val="00B050"/>
                </a:solidFill>
                <a:latin typeface="Times" panose="02020603050405020304" pitchFamily="18" charset="0"/>
                <a:ea typeface="ＭＳ Ｐゴシック" charset="-128"/>
                <a:cs typeface="Times" panose="02020603050405020304" pitchFamily="18" charset="0"/>
              </a:rPr>
              <a:t>uplimente</a:t>
            </a:r>
            <a:r>
              <a:rPr lang="ro-RO" altLang="ja-JP" sz="2800" b="1" dirty="0" smtClean="0">
                <a:solidFill>
                  <a:srgbClr val="00B050"/>
                </a:solidFill>
                <a:latin typeface="Times" panose="02020603050405020304" pitchFamily="18" charset="0"/>
                <a:ea typeface="ＭＳ Ｐゴシック" charset="-128"/>
                <a:cs typeface="Times" panose="02020603050405020304" pitchFamily="18" charset="0"/>
              </a:rPr>
              <a:t>  </a:t>
            </a:r>
            <a:r>
              <a:rPr lang="en-US" altLang="ja-JP" sz="2800" b="1" dirty="0" err="1" smtClean="0">
                <a:solidFill>
                  <a:srgbClr val="00B050"/>
                </a:solidFill>
                <a:latin typeface="Times" panose="02020603050405020304" pitchFamily="18" charset="0"/>
                <a:ea typeface="ＭＳ Ｐゴシック" charset="-128"/>
                <a:cs typeface="Times" panose="02020603050405020304" pitchFamily="18" charset="0"/>
              </a:rPr>
              <a:t>alimentare</a:t>
            </a:r>
            <a:r>
              <a:rPr lang="ro-RO" altLang="ja-JP" sz="2800" b="1" dirty="0" smtClean="0">
                <a:solidFill>
                  <a:srgbClr val="00B050"/>
                </a:solidFill>
                <a:latin typeface="Times" panose="02020603050405020304" pitchFamily="18" charset="0"/>
                <a:ea typeface="ＭＳ Ｐゴシック" charset="-128"/>
                <a:cs typeface="Times" panose="02020603050405020304" pitchFamily="18" charset="0"/>
              </a:rPr>
              <a:t> </a:t>
            </a:r>
            <a:r>
              <a:rPr lang="ro-RO" altLang="ja-JP" sz="2800" b="1" dirty="0">
                <a:solidFill>
                  <a:srgbClr val="00B050"/>
                </a:solidFill>
                <a:latin typeface="Times" panose="02020603050405020304" pitchFamily="18" charset="0"/>
                <a:ea typeface="ＭＳ Ｐゴシック" charset="-128"/>
                <a:cs typeface="Times" panose="02020603050405020304" pitchFamily="18" charset="0"/>
              </a:rPr>
              <a:t>(</a:t>
            </a:r>
            <a:r>
              <a:rPr lang="ro-RO" altLang="ja-JP" sz="2800" b="1" dirty="0" smtClean="0">
                <a:solidFill>
                  <a:srgbClr val="00B050"/>
                </a:solidFill>
                <a:latin typeface="Times" panose="02020603050405020304" pitchFamily="18" charset="0"/>
                <a:ea typeface="ＭＳ Ｐゴシック" charset="-128"/>
                <a:cs typeface="Times" panose="02020603050405020304" pitchFamily="18" charset="0"/>
              </a:rPr>
              <a:t>I</a:t>
            </a:r>
            <a:r>
              <a:rPr lang="ro-RO" altLang="ja-JP" sz="2800" b="1" dirty="0" smtClean="0">
                <a:solidFill>
                  <a:srgbClr val="00B050"/>
                </a:solidFill>
                <a:latin typeface="Times" panose="02020603050405020304" pitchFamily="18" charset="0"/>
                <a:cs typeface="Times" panose="02020603050405020304" pitchFamily="18" charset="0"/>
              </a:rPr>
              <a:t>)  </a:t>
            </a:r>
            <a:endParaRPr lang="en-US" altLang="en-US" sz="2800" b="1" dirty="0" smtClean="0">
              <a:solidFill>
                <a:srgbClr val="00B050"/>
              </a:solidFill>
              <a:latin typeface="Times" panose="02020603050405020304" pitchFamily="18" charset="0"/>
              <a:cs typeface="Times" panose="02020603050405020304" pitchFamily="18" charset="0"/>
            </a:endParaRPr>
          </a:p>
        </p:txBody>
      </p:sp>
      <p:sp>
        <p:nvSpPr>
          <p:cNvPr id="14339" name="Rectangle 3"/>
          <p:cNvSpPr>
            <a:spLocks noGrp="1" noChangeArrowheads="1"/>
          </p:cNvSpPr>
          <p:nvPr>
            <p:ph type="body" idx="1"/>
          </p:nvPr>
        </p:nvSpPr>
        <p:spPr>
          <a:xfrm>
            <a:off x="0" y="1600200"/>
            <a:ext cx="9144000" cy="4525963"/>
          </a:xfrm>
        </p:spPr>
        <p:txBody>
          <a:bodyPr>
            <a:normAutofit lnSpcReduction="10000"/>
          </a:bodyPr>
          <a:lstStyle/>
          <a:p>
            <a:pPr algn="just" eaLnBrk="1" hangingPunct="1"/>
            <a:r>
              <a:rPr lang="ro-RO" altLang="en-US" sz="1800" b="1" dirty="0" smtClean="0">
                <a:latin typeface="Times" panose="02020603050405020304" pitchFamily="18" charset="0"/>
                <a:cs typeface="Times" panose="02020603050405020304" pitchFamily="18" charset="0"/>
              </a:rPr>
              <a:t>Ordinul 243 / 401 / 2005 </a:t>
            </a:r>
            <a:r>
              <a:rPr lang="ro-RO" altLang="en-US" sz="1800" dirty="0" smtClean="0">
                <a:latin typeface="Times" panose="02020603050405020304" pitchFamily="18" charset="0"/>
                <a:cs typeface="Times" panose="02020603050405020304" pitchFamily="18" charset="0"/>
              </a:rPr>
              <a:t>al </a:t>
            </a:r>
            <a:r>
              <a:rPr lang="ro-RO" altLang="en-US" sz="1800" b="1" dirty="0" smtClean="0">
                <a:latin typeface="Times" panose="02020603050405020304" pitchFamily="18" charset="0"/>
                <a:cs typeface="Times" panose="02020603050405020304" pitchFamily="18" charset="0"/>
              </a:rPr>
              <a:t>Ministerului Agriculturii, Pădurilor şi Dezvoltării Rurale şi a Ministerului Sănătăţii </a:t>
            </a:r>
            <a:r>
              <a:rPr lang="ro-RO" altLang="en-US" sz="1800" dirty="0" smtClean="0">
                <a:latin typeface="Times" panose="02020603050405020304" pitchFamily="18" charset="0"/>
                <a:cs typeface="Times" panose="02020603050405020304" pitchFamily="18" charset="0"/>
              </a:rPr>
              <a:t> - privind prelucrarea, procesarea şi comercializarea </a:t>
            </a:r>
            <a:r>
              <a:rPr lang="ro-RO" altLang="en-US" sz="1800" b="1" dirty="0" smtClean="0">
                <a:latin typeface="Times" panose="02020603050405020304" pitchFamily="18" charset="0"/>
                <a:cs typeface="Times" panose="02020603050405020304" pitchFamily="18" charset="0"/>
              </a:rPr>
              <a:t>plantelor medicinale şi aromatice utilizate ca atare, parţial procesate sau procesate sub formă de suplimente alimentare predozate </a:t>
            </a:r>
            <a:r>
              <a:rPr lang="ro-RO" altLang="en-US" sz="1800" dirty="0" smtClean="0">
                <a:latin typeface="Times" panose="02020603050405020304" pitchFamily="18" charset="0"/>
                <a:cs typeface="Times" panose="02020603050405020304" pitchFamily="18" charset="0"/>
              </a:rPr>
              <a:t>– publicat în Monitorul Oficial Nr. 474 / 03.06.2005 </a:t>
            </a:r>
            <a:endParaRPr lang="en-US" altLang="en-US" sz="1800" dirty="0" smtClean="0">
              <a:latin typeface="Times" panose="02020603050405020304" pitchFamily="18" charset="0"/>
              <a:cs typeface="Times" panose="02020603050405020304" pitchFamily="18" charset="0"/>
            </a:endParaRPr>
          </a:p>
          <a:p>
            <a:pPr algn="just" eaLnBrk="1" hangingPunct="1"/>
            <a:endParaRPr lang="ro-RO" altLang="en-US" sz="1800" dirty="0" smtClean="0">
              <a:latin typeface="Times" panose="02020603050405020304" pitchFamily="18" charset="0"/>
              <a:cs typeface="Times" panose="02020603050405020304" pitchFamily="18" charset="0"/>
            </a:endParaRPr>
          </a:p>
          <a:p>
            <a:pPr algn="just" eaLnBrk="1" hangingPunct="1"/>
            <a:r>
              <a:rPr lang="ro-RO" altLang="en-US" sz="1800" dirty="0" smtClean="0">
                <a:latin typeface="Times" panose="02020603050405020304" pitchFamily="18" charset="0"/>
                <a:cs typeface="Times" panose="02020603050405020304" pitchFamily="18" charset="0"/>
              </a:rPr>
              <a:t>Există o Listă cu plante nepermise în SA, Listă cu plante permise în SA</a:t>
            </a:r>
            <a:endParaRPr lang="en-US" altLang="en-US" sz="1800" dirty="0" smtClean="0">
              <a:latin typeface="Times" panose="02020603050405020304" pitchFamily="18" charset="0"/>
              <a:cs typeface="Times" panose="02020603050405020304" pitchFamily="18" charset="0"/>
            </a:endParaRPr>
          </a:p>
          <a:p>
            <a:pPr algn="just" eaLnBrk="1" hangingPunct="1"/>
            <a:endParaRPr lang="en-US" altLang="en-US" sz="1800" dirty="0">
              <a:latin typeface="Times" panose="02020603050405020304" pitchFamily="18" charset="0"/>
              <a:cs typeface="Times" panose="02020603050405020304" pitchFamily="18" charset="0"/>
            </a:endParaRPr>
          </a:p>
          <a:p>
            <a:pPr algn="just"/>
            <a:r>
              <a:rPr lang="vi-VN" altLang="en-US" sz="1800" b="1" dirty="0">
                <a:latin typeface="Times" panose="02020603050405020304" pitchFamily="18" charset="0"/>
                <a:cs typeface="Times" panose="02020603050405020304" pitchFamily="18" charset="0"/>
              </a:rPr>
              <a:t>Ordinul 1228 / 2005 / 244 / 63 / 2006</a:t>
            </a:r>
            <a:r>
              <a:rPr lang="vi-VN" altLang="en-US" sz="1800" dirty="0">
                <a:latin typeface="Times" panose="02020603050405020304" pitchFamily="18" charset="0"/>
                <a:cs typeface="Times" panose="02020603050405020304" pitchFamily="18" charset="0"/>
              </a:rPr>
              <a:t>  al </a:t>
            </a:r>
            <a:r>
              <a:rPr lang="vi-VN" altLang="en-US" sz="1800" b="1" dirty="0">
                <a:latin typeface="Times" panose="02020603050405020304" pitchFamily="18" charset="0"/>
                <a:cs typeface="Times" panose="02020603050405020304" pitchFamily="18" charset="0"/>
              </a:rPr>
              <a:t>Ministerului Agriculturii, Pădurilor şi Dezvoltării Rurale, al Ministerului Sănătăţii Publice şi al Autorităţii Naţionale Sanitar Veterinare şi pentru Siguranţa Alimentului</a:t>
            </a:r>
            <a:r>
              <a:rPr lang="vi-VN" altLang="en-US" sz="1800" dirty="0">
                <a:latin typeface="Times" panose="02020603050405020304" pitchFamily="18" charset="0"/>
                <a:cs typeface="Times" panose="02020603050405020304" pitchFamily="18" charset="0"/>
              </a:rPr>
              <a:t> -  pentru aprobarea Normelor tehnice privind comercializarea suplimentelor alimentare predozate de origine animală şi vegetală şi/sau a amestecurilor acestora cu vitamine, minerale şi alţi nutrienţi – publicat în Monitorul Oficial Nr. 253/ 21.03.2006 </a:t>
            </a:r>
            <a:endParaRPr lang="en-US" altLang="en-US" sz="1800" dirty="0" smtClean="0">
              <a:latin typeface="Times" panose="02020603050405020304" pitchFamily="18" charset="0"/>
              <a:cs typeface="Times" panose="02020603050405020304" pitchFamily="18" charset="0"/>
            </a:endParaRPr>
          </a:p>
          <a:p>
            <a:pPr algn="just"/>
            <a:endParaRPr lang="vi-VN" altLang="en-US" sz="1800" dirty="0">
              <a:latin typeface="Times" panose="02020603050405020304" pitchFamily="18" charset="0"/>
              <a:cs typeface="Times" panose="02020603050405020304" pitchFamily="18" charset="0"/>
            </a:endParaRPr>
          </a:p>
          <a:p>
            <a:pPr algn="just"/>
            <a:r>
              <a:rPr lang="vi-VN" altLang="en-US" sz="1800" dirty="0">
                <a:latin typeface="Times" panose="02020603050405020304" pitchFamily="18" charset="0"/>
                <a:cs typeface="Times" panose="02020603050405020304" pitchFamily="18" charset="0"/>
              </a:rPr>
              <a:t>Menţine Listele de plante din Anexa la Ordin 244/401/2005</a:t>
            </a:r>
          </a:p>
          <a:p>
            <a:pPr algn="just" eaLnBrk="1" hangingPunct="1"/>
            <a:endParaRPr lang="en-US" altLang="en-US" sz="1800" dirty="0" smtClean="0">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462" y="0"/>
            <a:ext cx="1928538" cy="1394165"/>
          </a:xfrm>
          <a:prstGeom prst="ellipse">
            <a:avLst/>
          </a:prstGeom>
          <a:ln>
            <a:noFill/>
          </a:ln>
          <a:effectLst>
            <a:softEdge rad="112500"/>
          </a:effectLst>
        </p:spPr>
      </p:pic>
    </p:spTree>
    <p:extLst>
      <p:ext uri="{BB962C8B-B14F-4D97-AF65-F5344CB8AC3E}">
        <p14:creationId xmlns:p14="http://schemas.microsoft.com/office/powerpoint/2010/main" val="1741053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2869</TotalTime>
  <Words>2731</Words>
  <Application>Microsoft Office PowerPoint</Application>
  <PresentationFormat>On-screen Show (4:3)</PresentationFormat>
  <Paragraphs>344</Paragraphs>
  <Slides>34</Slides>
  <Notes>2</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1_Office Theme</vt:lpstr>
      <vt:lpstr>Suplimente alimentare:  Legislație, Autoreglementare și  Etică în Publicitate</vt:lpstr>
      <vt:lpstr>PowerPoint Presentation</vt:lpstr>
      <vt:lpstr>PowerPoint Presentation</vt:lpstr>
      <vt:lpstr>PowerPoint Presentation</vt:lpstr>
      <vt:lpstr>Retrospectivă </vt:lpstr>
      <vt:lpstr>DEFINIŢIE  - SUPLIMENTE ALIMENTARE</vt:lpstr>
      <vt:lpstr>Alte substanţe cu efect nutriţional sau fiziologic</vt:lpstr>
      <vt:lpstr>LEGISLAŢIA   NAŢIONALĂ  REFERITOARE  LA  SUPLIMENTE ALIMENTARE </vt:lpstr>
      <vt:lpstr>Legislaţia RO în vigoare referitoare la  suplimente  alimentare (I)  </vt:lpstr>
      <vt:lpstr>Legislaţia RO în vigoare referitoare la  suplimente  alimentare (II) </vt:lpstr>
      <vt:lpstr>PowerPoint Presentation</vt:lpstr>
      <vt:lpstr>Etichetarea suplimentelor alimentare</vt:lpstr>
      <vt:lpstr>Regulamentul 1924/2006 – Definiții</vt:lpstr>
      <vt:lpstr>Regulamentul 1924/2006 privind Mențiunile nutriționale și de sănătate </vt:lpstr>
      <vt:lpstr>Mențiuni specifice care intră sub incidența Regulamentului</vt:lpstr>
      <vt:lpstr>Mențiuni specifice care intră sub incidența Regulamentului</vt:lpstr>
      <vt:lpstr>Mențiuni specifice care nu sunt permise[Art 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Patronatul Român al Industriei Suplimentelor Alimentare</dc:title>
  <dc:creator>Filip Gerald</dc:creator>
  <cp:lastModifiedBy>Filip Gerald</cp:lastModifiedBy>
  <cp:revision>103</cp:revision>
  <cp:lastPrinted>2013-10-15T13:30:03Z</cp:lastPrinted>
  <dcterms:created xsi:type="dcterms:W3CDTF">2013-06-27T06:13:53Z</dcterms:created>
  <dcterms:modified xsi:type="dcterms:W3CDTF">2014-06-06T04:55:33Z</dcterms:modified>
</cp:coreProperties>
</file>